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85"/>
  </p:notesMasterIdLst>
  <p:sldIdLst>
    <p:sldId id="321" r:id="rId2"/>
    <p:sldId id="318" r:id="rId3"/>
    <p:sldId id="325" r:id="rId4"/>
    <p:sldId id="326" r:id="rId5"/>
    <p:sldId id="324" r:id="rId6"/>
    <p:sldId id="328" r:id="rId7"/>
    <p:sldId id="350" r:id="rId8"/>
    <p:sldId id="351" r:id="rId9"/>
    <p:sldId id="352" r:id="rId10"/>
    <p:sldId id="353" r:id="rId11"/>
    <p:sldId id="354" r:id="rId12"/>
    <p:sldId id="355" r:id="rId13"/>
    <p:sldId id="356" r:id="rId14"/>
    <p:sldId id="257" r:id="rId15"/>
    <p:sldId id="258" r:id="rId16"/>
    <p:sldId id="260" r:id="rId17"/>
    <p:sldId id="263" r:id="rId18"/>
    <p:sldId id="288" r:id="rId19"/>
    <p:sldId id="289" r:id="rId20"/>
    <p:sldId id="293" r:id="rId21"/>
    <p:sldId id="329" r:id="rId22"/>
    <p:sldId id="360" r:id="rId23"/>
    <p:sldId id="361" r:id="rId24"/>
    <p:sldId id="357" r:id="rId25"/>
    <p:sldId id="333" r:id="rId26"/>
    <p:sldId id="358" r:id="rId27"/>
    <p:sldId id="330" r:id="rId28"/>
    <p:sldId id="331" r:id="rId29"/>
    <p:sldId id="332" r:id="rId30"/>
    <p:sldId id="359" r:id="rId31"/>
    <p:sldId id="320" r:id="rId32"/>
    <p:sldId id="334" r:id="rId33"/>
    <p:sldId id="362" r:id="rId34"/>
    <p:sldId id="368" r:id="rId35"/>
    <p:sldId id="335" r:id="rId36"/>
    <p:sldId id="336" r:id="rId37"/>
    <p:sldId id="365" r:id="rId38"/>
    <p:sldId id="343" r:id="rId39"/>
    <p:sldId id="344" r:id="rId40"/>
    <p:sldId id="337" r:id="rId41"/>
    <p:sldId id="364" r:id="rId42"/>
    <p:sldId id="363" r:id="rId43"/>
    <p:sldId id="366" r:id="rId44"/>
    <p:sldId id="367" r:id="rId45"/>
    <p:sldId id="369" r:id="rId46"/>
    <p:sldId id="388" r:id="rId47"/>
    <p:sldId id="340" r:id="rId48"/>
    <p:sldId id="338" r:id="rId49"/>
    <p:sldId id="339" r:id="rId50"/>
    <p:sldId id="375" r:id="rId51"/>
    <p:sldId id="380" r:id="rId52"/>
    <p:sldId id="386" r:id="rId53"/>
    <p:sldId id="370" r:id="rId54"/>
    <p:sldId id="371" r:id="rId55"/>
    <p:sldId id="372" r:id="rId56"/>
    <p:sldId id="379" r:id="rId57"/>
    <p:sldId id="373" r:id="rId58"/>
    <p:sldId id="341" r:id="rId59"/>
    <p:sldId id="381" r:id="rId60"/>
    <p:sldId id="382" r:id="rId61"/>
    <p:sldId id="384" r:id="rId62"/>
    <p:sldId id="385" r:id="rId63"/>
    <p:sldId id="383" r:id="rId64"/>
    <p:sldId id="387" r:id="rId65"/>
    <p:sldId id="374" r:id="rId66"/>
    <p:sldId id="376" r:id="rId67"/>
    <p:sldId id="377" r:id="rId68"/>
    <p:sldId id="302" r:id="rId69"/>
    <p:sldId id="342" r:id="rId70"/>
    <p:sldId id="390" r:id="rId71"/>
    <p:sldId id="394" r:id="rId72"/>
    <p:sldId id="395" r:id="rId73"/>
    <p:sldId id="396" r:id="rId74"/>
    <p:sldId id="397" r:id="rId75"/>
    <p:sldId id="398" r:id="rId76"/>
    <p:sldId id="399" r:id="rId77"/>
    <p:sldId id="392" r:id="rId78"/>
    <p:sldId id="393" r:id="rId79"/>
    <p:sldId id="391" r:id="rId80"/>
    <p:sldId id="345" r:id="rId81"/>
    <p:sldId id="346" r:id="rId82"/>
    <p:sldId id="295" r:id="rId83"/>
    <p:sldId id="349"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48" autoAdjust="0"/>
    <p:restoredTop sz="94662" autoAdjust="0"/>
  </p:normalViewPr>
  <p:slideViewPr>
    <p:cSldViewPr>
      <p:cViewPr>
        <p:scale>
          <a:sx n="75" d="100"/>
          <a:sy n="75" d="100"/>
        </p:scale>
        <p:origin x="1386" y="54"/>
      </p:cViewPr>
      <p:guideLst>
        <p:guide orient="horz" pos="2160"/>
        <p:guide pos="2880"/>
      </p:guideLst>
    </p:cSldViewPr>
  </p:slideViewPr>
  <p:outlineViewPr>
    <p:cViewPr>
      <p:scale>
        <a:sx n="33" d="100"/>
        <a:sy n="33" d="100"/>
      </p:scale>
      <p:origin x="0" y="286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darbalapis.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lt-LT" sz="2800" dirty="0" smtClean="0">
                <a:solidFill>
                  <a:schemeClr val="accent4">
                    <a:lumMod val="75000"/>
                  </a:schemeClr>
                </a:solidFill>
                <a:latin typeface="Times New Roman" pitchFamily="18" charset="0"/>
                <a:cs typeface="Times New Roman" pitchFamily="18" charset="0"/>
              </a:rPr>
              <a:t>Qualification</a:t>
            </a:r>
            <a:r>
              <a:rPr lang="lt-LT" sz="2800" baseline="0" dirty="0" smtClean="0">
                <a:solidFill>
                  <a:schemeClr val="accent4">
                    <a:lumMod val="75000"/>
                  </a:schemeClr>
                </a:solidFill>
                <a:latin typeface="Times New Roman" pitchFamily="18" charset="0"/>
                <a:cs typeface="Times New Roman" pitchFamily="18" charset="0"/>
              </a:rPr>
              <a:t> of teachers</a:t>
            </a:r>
            <a:endParaRPr lang="ru-RU" sz="2800" dirty="0" smtClean="0">
              <a:solidFill>
                <a:schemeClr val="accent4">
                  <a:lumMod val="75000"/>
                </a:schemeClr>
              </a:solidFill>
              <a:latin typeface="Times New Roman" pitchFamily="18" charset="0"/>
              <a:cs typeface="Times New Roman" pitchFamily="18" charset="0"/>
            </a:endParaRPr>
          </a:p>
        </c:rich>
      </c:tx>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Mokytojų kvalifikacija</c:v>
                </c:pt>
              </c:strCache>
            </c:strRef>
          </c:tx>
          <c:explosion val="25"/>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Sheet1!$A$2:$A$5</c:f>
              <c:strCache>
                <c:ptCount val="4"/>
                <c:pt idx="0">
                  <c:v>Experts</c:v>
                </c:pt>
                <c:pt idx="1">
                  <c:v>Methodists</c:v>
                </c:pt>
                <c:pt idx="2">
                  <c:v>Senior teachers</c:v>
                </c:pt>
                <c:pt idx="3">
                  <c:v>Teachers</c:v>
                </c:pt>
              </c:strCache>
            </c:strRef>
          </c:cat>
          <c:val>
            <c:numRef>
              <c:f>Sheet1!$B$2:$B$5</c:f>
              <c:numCache>
                <c:formatCode>General</c:formatCode>
                <c:ptCount val="4"/>
                <c:pt idx="0">
                  <c:v>2.2999999999999998</c:v>
                </c:pt>
                <c:pt idx="1">
                  <c:v>23.2</c:v>
                </c:pt>
                <c:pt idx="2">
                  <c:v>60.5</c:v>
                </c:pt>
                <c:pt idx="3">
                  <c:v>14</c:v>
                </c:pt>
              </c:numCache>
            </c:numRef>
          </c:val>
          <c:extLst>
            <c:ext xmlns:c16="http://schemas.microsoft.com/office/drawing/2014/chart" uri="{C3380CC4-5D6E-409C-BE32-E72D297353CC}">
              <c16:uniqueId val="{00000000-9E24-40A6-988C-F5A8E371637B}"/>
            </c:ext>
          </c:extLst>
        </c:ser>
        <c:dLbls>
          <c:showLegendKey val="0"/>
          <c:showVal val="0"/>
          <c:showCatName val="0"/>
          <c:showSerName val="0"/>
          <c:showPercent val="1"/>
          <c:showBubbleSize val="0"/>
          <c:showLeaderLines val="0"/>
        </c:dLbls>
      </c:pie3DChart>
    </c:plotArea>
    <c:plotVisOnly val="1"/>
    <c:dispBlanksAs val="zero"/>
    <c:showDLblsOverMax val="0"/>
  </c:chart>
  <c:txPr>
    <a:bodyPr/>
    <a:lstStyle/>
    <a:p>
      <a:pPr>
        <a:defRPr sz="1800"/>
      </a:pPr>
      <a:endParaRPr lang="lt-LT"/>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0.12164</cdr:x>
      <cdr:y>0.09824</cdr:y>
    </cdr:from>
    <cdr:to>
      <cdr:x>0.96257</cdr:x>
      <cdr:y>0.16842</cdr:y>
    </cdr:to>
    <cdr:sp macro="" textlink="">
      <cdr:nvSpPr>
        <cdr:cNvPr id="2" name="Rectangle 1"/>
        <cdr:cNvSpPr/>
      </cdr:nvSpPr>
      <cdr:spPr>
        <a:xfrm xmlns:a="http://schemas.openxmlformats.org/drawingml/2006/main">
          <a:off x="990600" y="533400"/>
          <a:ext cx="6848532" cy="38100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lt-LT" sz="1800" dirty="0" smtClean="0"/>
            <a:t>Teachers       Senior teachers       Methodologists       Experts</a:t>
          </a:r>
          <a:endParaRPr lang="lt-LT" sz="1800" dirty="0"/>
        </a:p>
      </cdr:txBody>
    </cdr:sp>
  </cdr:relSizeAnchor>
  <cdr:relSizeAnchor xmlns:cdr="http://schemas.openxmlformats.org/drawingml/2006/chartDrawing">
    <cdr:from>
      <cdr:x>0.11228</cdr:x>
      <cdr:y>0.11228</cdr:y>
    </cdr:from>
    <cdr:to>
      <cdr:x>0.13099</cdr:x>
      <cdr:y>0.14035</cdr:y>
    </cdr:to>
    <cdr:sp macro="" textlink="">
      <cdr:nvSpPr>
        <cdr:cNvPr id="3" name="Rectangle 2"/>
        <cdr:cNvSpPr/>
      </cdr:nvSpPr>
      <cdr:spPr>
        <a:xfrm xmlns:a="http://schemas.openxmlformats.org/drawingml/2006/main">
          <a:off x="914400" y="609600"/>
          <a:ext cx="152400" cy="152400"/>
        </a:xfrm>
        <a:prstGeom xmlns:a="http://schemas.openxmlformats.org/drawingml/2006/main" prst="rect">
          <a:avLst/>
        </a:prstGeom>
        <a:solidFill xmlns:a="http://schemas.openxmlformats.org/drawingml/2006/main">
          <a:schemeClr val="accent4">
            <a:lumMod val="7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lt-LT"/>
        </a:p>
      </cdr:txBody>
    </cdr:sp>
  </cdr:relSizeAnchor>
  <cdr:relSizeAnchor xmlns:cdr="http://schemas.openxmlformats.org/drawingml/2006/chartDrawing">
    <cdr:from>
      <cdr:x>0.72982</cdr:x>
      <cdr:y>0.11228</cdr:y>
    </cdr:from>
    <cdr:to>
      <cdr:x>0.74853</cdr:x>
      <cdr:y>0.14035</cdr:y>
    </cdr:to>
    <cdr:sp macro="" textlink="">
      <cdr:nvSpPr>
        <cdr:cNvPr id="4" name="Rectangle 3"/>
        <cdr:cNvSpPr/>
      </cdr:nvSpPr>
      <cdr:spPr>
        <a:xfrm xmlns:a="http://schemas.openxmlformats.org/drawingml/2006/main">
          <a:off x="5943600" y="609600"/>
          <a:ext cx="152400" cy="152400"/>
        </a:xfrm>
        <a:prstGeom xmlns:a="http://schemas.openxmlformats.org/drawingml/2006/main" prst="rect">
          <a:avLst/>
        </a:prstGeom>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lt-LT"/>
        </a:p>
      </cdr:txBody>
    </cdr:sp>
  </cdr:relSizeAnchor>
  <cdr:relSizeAnchor xmlns:cdr="http://schemas.openxmlformats.org/drawingml/2006/chartDrawing">
    <cdr:from>
      <cdr:x>0.50526</cdr:x>
      <cdr:y>0.11228</cdr:y>
    </cdr:from>
    <cdr:to>
      <cdr:x>0.52397</cdr:x>
      <cdr:y>0.14035</cdr:y>
    </cdr:to>
    <cdr:sp macro="" textlink="">
      <cdr:nvSpPr>
        <cdr:cNvPr id="5" name="Rectangle 4"/>
        <cdr:cNvSpPr/>
      </cdr:nvSpPr>
      <cdr:spPr>
        <a:xfrm xmlns:a="http://schemas.openxmlformats.org/drawingml/2006/main">
          <a:off x="4114800" y="609600"/>
          <a:ext cx="152400" cy="152400"/>
        </a:xfrm>
        <a:prstGeom xmlns:a="http://schemas.openxmlformats.org/drawingml/2006/main" prst="rect">
          <a:avLst/>
        </a:prstGeom>
        <a:solidFill xmlns:a="http://schemas.openxmlformats.org/drawingml/2006/main">
          <a:srgbClr val="C000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lt-LT"/>
        </a:p>
      </cdr:txBody>
    </cdr:sp>
  </cdr:relSizeAnchor>
  <cdr:relSizeAnchor xmlns:cdr="http://schemas.openxmlformats.org/drawingml/2006/chartDrawing">
    <cdr:from>
      <cdr:x>0.26199</cdr:x>
      <cdr:y>0.11228</cdr:y>
    </cdr:from>
    <cdr:to>
      <cdr:x>0.2807</cdr:x>
      <cdr:y>0.14035</cdr:y>
    </cdr:to>
    <cdr:sp macro="" textlink="">
      <cdr:nvSpPr>
        <cdr:cNvPr id="6" name="Rectangle 5"/>
        <cdr:cNvSpPr/>
      </cdr:nvSpPr>
      <cdr:spPr>
        <a:xfrm xmlns:a="http://schemas.openxmlformats.org/drawingml/2006/main">
          <a:off x="2133600" y="609600"/>
          <a:ext cx="152400" cy="152400"/>
        </a:xfrm>
        <a:prstGeom xmlns:a="http://schemas.openxmlformats.org/drawingml/2006/main" prst="rect">
          <a:avLst/>
        </a:prstGeom>
        <a:solidFill xmlns:a="http://schemas.openxmlformats.org/drawingml/2006/main">
          <a:schemeClr val="bg1">
            <a:lumMod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lt-LT"/>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F4DDE9-DBCD-4820-AB5F-29445742394A}" type="datetimeFigureOut">
              <a:rPr lang="lt-LT" smtClean="0"/>
              <a:pPr/>
              <a:t>2020-01-07</a:t>
            </a:fld>
            <a:endParaRPr lang="lt-L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52AD19-DDCB-4746-954A-9D5387D26367}" type="slidenum">
              <a:rPr lang="lt-LT" smtClean="0"/>
              <a:pPr/>
              <a:t>‹#›</a:t>
            </a:fld>
            <a:endParaRPr lang="lt-LT"/>
          </a:p>
        </p:txBody>
      </p:sp>
    </p:spTree>
    <p:extLst>
      <p:ext uri="{BB962C8B-B14F-4D97-AF65-F5344CB8AC3E}">
        <p14:creationId xmlns:p14="http://schemas.microsoft.com/office/powerpoint/2010/main" val="1187650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52AD19-DDCB-4746-954A-9D5387D26367}" type="slidenum">
              <a:rPr lang="lt-LT" smtClean="0"/>
              <a:pPr/>
              <a:t>14</a:t>
            </a:fld>
            <a:endParaRPr lang="lt-LT"/>
          </a:p>
        </p:txBody>
      </p:sp>
    </p:spTree>
    <p:extLst>
      <p:ext uri="{BB962C8B-B14F-4D97-AF65-F5344CB8AC3E}">
        <p14:creationId xmlns:p14="http://schemas.microsoft.com/office/powerpoint/2010/main" val="2414504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DE52AD19-DDCB-4746-954A-9D5387D26367}" type="slidenum">
              <a:rPr lang="lt-LT" smtClean="0"/>
              <a:pPr/>
              <a:t>16</a:t>
            </a:fld>
            <a:endParaRPr lang="lt-LT"/>
          </a:p>
        </p:txBody>
      </p:sp>
    </p:spTree>
    <p:extLst>
      <p:ext uri="{BB962C8B-B14F-4D97-AF65-F5344CB8AC3E}">
        <p14:creationId xmlns:p14="http://schemas.microsoft.com/office/powerpoint/2010/main" val="1001764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DE52AD19-DDCB-4746-954A-9D5387D26367}" type="slidenum">
              <a:rPr lang="lt-LT" smtClean="0"/>
              <a:pPr/>
              <a:t>17</a:t>
            </a:fld>
            <a:endParaRPr lang="lt-LT"/>
          </a:p>
        </p:txBody>
      </p:sp>
    </p:spTree>
    <p:extLst>
      <p:ext uri="{BB962C8B-B14F-4D97-AF65-F5344CB8AC3E}">
        <p14:creationId xmlns:p14="http://schemas.microsoft.com/office/powerpoint/2010/main" val="1553549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DE52AD19-DDCB-4746-954A-9D5387D26367}" type="slidenum">
              <a:rPr lang="lt-LT" smtClean="0"/>
              <a:pPr/>
              <a:t>19</a:t>
            </a:fld>
            <a:endParaRPr lang="lt-LT"/>
          </a:p>
        </p:txBody>
      </p:sp>
    </p:spTree>
    <p:extLst>
      <p:ext uri="{BB962C8B-B14F-4D97-AF65-F5344CB8AC3E}">
        <p14:creationId xmlns:p14="http://schemas.microsoft.com/office/powerpoint/2010/main" val="3664082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0AD0613A-41C4-49EA-A667-835921840087}" type="datetimeFigureOut">
              <a:rPr lang="en-US" smtClean="0"/>
              <a:pPr/>
              <a:t>1/7/2020</a:t>
            </a:fld>
            <a:endParaRPr lang="en-US" dirty="0"/>
          </a:p>
        </p:txBody>
      </p:sp>
      <p:sp>
        <p:nvSpPr>
          <p:cNvPr id="5" name="Footer Placeholder 4"/>
          <p:cNvSpPr>
            <a:spLocks noGrp="1"/>
          </p:cNvSpPr>
          <p:nvPr>
            <p:ph type="ftr" sz="quarter" idx="11"/>
          </p:nvPr>
        </p:nvSpPr>
        <p:spPr>
          <a:xfrm>
            <a:off x="1174044" y="5357592"/>
            <a:ext cx="5034845" cy="365125"/>
          </a:xfrm>
        </p:spPr>
        <p:txBody>
          <a:bodyPr/>
          <a:lstStyle/>
          <a:p>
            <a:endParaRPr lang="en-US" dirty="0"/>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C3A34EAB-5C0C-4E0B-B0E3-B13E9FC6C40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D0613A-41C4-49EA-A667-835921840087}" type="datetimeFigureOut">
              <a:rPr lang="en-US" smtClean="0"/>
              <a:pPr/>
              <a:t>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A34EAB-5C0C-4E0B-B0E3-B13E9FC6C40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D0613A-41C4-49EA-A667-835921840087}" type="datetimeFigureOut">
              <a:rPr lang="en-US" smtClean="0"/>
              <a:pPr/>
              <a:t>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A34EAB-5C0C-4E0B-B0E3-B13E9FC6C40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D0613A-41C4-49EA-A667-835921840087}" type="datetimeFigureOut">
              <a:rPr lang="en-US" smtClean="0"/>
              <a:pPr/>
              <a:t>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A34EAB-5C0C-4E0B-B0E3-B13E9FC6C40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D0613A-41C4-49EA-A667-835921840087}" type="datetimeFigureOut">
              <a:rPr lang="en-US" smtClean="0"/>
              <a:pPr/>
              <a:t>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A34EAB-5C0C-4E0B-B0E3-B13E9FC6C40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AD0613A-41C4-49EA-A667-835921840087}" type="datetimeFigureOut">
              <a:rPr lang="en-US" smtClean="0"/>
              <a:pPr/>
              <a:t>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A34EAB-5C0C-4E0B-B0E3-B13E9FC6C403}" type="slidenum">
              <a:rPr lang="en-US" smtClean="0"/>
              <a:pPr/>
              <a:t>‹#›</a:t>
            </a:fld>
            <a:endParaRPr lang="en-US" dirty="0"/>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AD0613A-41C4-49EA-A667-835921840087}" type="datetimeFigureOut">
              <a:rPr lang="en-US" smtClean="0"/>
              <a:pPr/>
              <a:t>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A34EAB-5C0C-4E0B-B0E3-B13E9FC6C403}" type="slidenum">
              <a:rPr lang="en-US" smtClean="0"/>
              <a:pPr/>
              <a:t>‹#›</a:t>
            </a:fld>
            <a:endParaRPr lang="en-US" dirty="0"/>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D0613A-41C4-49EA-A667-835921840087}" type="datetimeFigureOut">
              <a:rPr lang="en-US" smtClean="0"/>
              <a:pPr/>
              <a:t>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A34EAB-5C0C-4E0B-B0E3-B13E9FC6C40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D0613A-41C4-49EA-A667-835921840087}" type="datetimeFigureOut">
              <a:rPr lang="en-US" smtClean="0"/>
              <a:pPr/>
              <a:t>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3A34EAB-5C0C-4E0B-B0E3-B13E9FC6C40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0AD0613A-41C4-49EA-A667-835921840087}" type="datetimeFigureOut">
              <a:rPr lang="en-US" smtClean="0"/>
              <a:pPr/>
              <a:t>1/7/2020</a:t>
            </a:fld>
            <a:endParaRPr lang="en-US" dirty="0"/>
          </a:p>
        </p:txBody>
      </p:sp>
      <p:sp>
        <p:nvSpPr>
          <p:cNvPr id="6" name="Footer Placeholder 5"/>
          <p:cNvSpPr>
            <a:spLocks noGrp="1"/>
          </p:cNvSpPr>
          <p:nvPr>
            <p:ph type="ftr" sz="quarter" idx="11"/>
          </p:nvPr>
        </p:nvSpPr>
        <p:spPr>
          <a:xfrm rot="-60000">
            <a:off x="914554" y="5829261"/>
            <a:ext cx="3522607" cy="365125"/>
          </a:xfrm>
        </p:spPr>
        <p:txBody>
          <a:bodyPr/>
          <a:lstStyle/>
          <a:p>
            <a:endParaRPr lang="en-US" dirty="0"/>
          </a:p>
        </p:txBody>
      </p:sp>
      <p:sp>
        <p:nvSpPr>
          <p:cNvPr id="7" name="Slide Number Placeholder 6"/>
          <p:cNvSpPr>
            <a:spLocks noGrp="1"/>
          </p:cNvSpPr>
          <p:nvPr>
            <p:ph type="sldNum" sz="quarter" idx="12"/>
          </p:nvPr>
        </p:nvSpPr>
        <p:spPr>
          <a:xfrm rot="60000">
            <a:off x="7557313" y="5896961"/>
            <a:ext cx="554023" cy="365125"/>
          </a:xfrm>
        </p:spPr>
        <p:txBody>
          <a:bodyPr/>
          <a:lstStyle/>
          <a:p>
            <a:fld id="{C3A34EAB-5C0C-4E0B-B0E3-B13E9FC6C40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0AD0613A-41C4-49EA-A667-835921840087}" type="datetimeFigureOut">
              <a:rPr lang="en-US" smtClean="0"/>
              <a:pPr/>
              <a:t>1/7/2020</a:t>
            </a:fld>
            <a:endParaRPr lang="en-US" dirty="0"/>
          </a:p>
        </p:txBody>
      </p:sp>
      <p:sp>
        <p:nvSpPr>
          <p:cNvPr id="6" name="Footer Placeholder 5"/>
          <p:cNvSpPr>
            <a:spLocks noGrp="1"/>
          </p:cNvSpPr>
          <p:nvPr>
            <p:ph type="ftr" sz="quarter" idx="11"/>
          </p:nvPr>
        </p:nvSpPr>
        <p:spPr>
          <a:xfrm rot="-60000">
            <a:off x="914569" y="5831037"/>
            <a:ext cx="3319043" cy="365125"/>
          </a:xfrm>
        </p:spPr>
        <p:txBody>
          <a:bodyPr/>
          <a:lstStyle/>
          <a:p>
            <a:endParaRPr lang="en-US" dirty="0"/>
          </a:p>
        </p:txBody>
      </p:sp>
      <p:sp>
        <p:nvSpPr>
          <p:cNvPr id="7" name="Slide Number Placeholder 6"/>
          <p:cNvSpPr>
            <a:spLocks noGrp="1"/>
          </p:cNvSpPr>
          <p:nvPr>
            <p:ph type="sldNum" sz="quarter" idx="12"/>
          </p:nvPr>
        </p:nvSpPr>
        <p:spPr>
          <a:xfrm rot="60000">
            <a:off x="7562089" y="5900026"/>
            <a:ext cx="554023" cy="365125"/>
          </a:xfrm>
        </p:spPr>
        <p:txBody>
          <a:bodyPr/>
          <a:lstStyle/>
          <a:p>
            <a:fld id="{C3A34EAB-5C0C-4E0B-B0E3-B13E9FC6C40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209E4542-3F37-4CDB-A536-945EFE1A5331}" type="datetimeFigureOut">
              <a:rPr lang="lt-LT" smtClean="0">
                <a:solidFill>
                  <a:prstClr val="black">
                    <a:tint val="75000"/>
                  </a:prstClr>
                </a:solidFill>
              </a:rPr>
              <a:pPr/>
              <a:t>2020-01-07</a:t>
            </a:fld>
            <a:endParaRPr lang="lt-LT">
              <a:solidFill>
                <a:prstClr val="black">
                  <a:tint val="75000"/>
                </a:prstClr>
              </a:solidFill>
            </a:endParaRP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lt-LT">
              <a:solidFill>
                <a:prstClr val="black">
                  <a:tint val="75000"/>
                </a:prstClr>
              </a:solidFill>
            </a:endParaRP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CA4BBA5E-314B-4C07-9EEF-05A6B3286569}" type="slidenum">
              <a:rPr lang="lt-LT" smtClean="0">
                <a:solidFill>
                  <a:prstClr val="black">
                    <a:tint val="75000"/>
                  </a:prstClr>
                </a:solidFill>
              </a:rPr>
              <a:pPr/>
              <a:t>‹#›</a:t>
            </a:fld>
            <a:endParaRPr lang="lt-L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ZlnXKV0nvFA"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mailto:mokykla@silo.vilnius.lm.lt" TargetMode="External"/><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a:t>Hello</a:t>
            </a:r>
            <a:r>
              <a:rPr lang="en-US" dirty="0"/>
              <a:t>! – Sveiki!</a:t>
            </a:r>
            <a:endParaRPr lang="lt-LT" dirty="0"/>
          </a:p>
        </p:txBody>
      </p:sp>
      <p:pic>
        <p:nvPicPr>
          <p:cNvPr id="4" name="Turinio vietos rezervavimo ženklas 3"/>
          <p:cNvPicPr>
            <a:picLocks noGrp="1" noChangeAspect="1"/>
          </p:cNvPicPr>
          <p:nvPr>
            <p:ph idx="1"/>
          </p:nvPr>
        </p:nvPicPr>
        <p:blipFill>
          <a:blip r:embed="rId2"/>
          <a:stretch>
            <a:fillRect/>
          </a:stretch>
        </p:blipFill>
        <p:spPr>
          <a:xfrm>
            <a:off x="1095023" y="1904999"/>
            <a:ext cx="6965245" cy="4191001"/>
          </a:xfrm>
          <a:prstGeom prst="rect">
            <a:avLst/>
          </a:prstGeom>
        </p:spPr>
      </p:pic>
    </p:spTree>
    <p:extLst>
      <p:ext uri="{BB962C8B-B14F-4D97-AF65-F5344CB8AC3E}">
        <p14:creationId xmlns:p14="http://schemas.microsoft.com/office/powerpoint/2010/main" val="1525624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a:bodyPr>
          <a:lstStyle/>
          <a:p>
            <a:endParaRPr lang="lt-LT" dirty="0"/>
          </a:p>
        </p:txBody>
      </p:sp>
      <p:pic>
        <p:nvPicPr>
          <p:cNvPr id="4" name="Turinio vietos rezervavimo ženklas 3"/>
          <p:cNvPicPr>
            <a:picLocks noGrp="1" noChangeAspect="1"/>
          </p:cNvPicPr>
          <p:nvPr>
            <p:ph idx="1"/>
          </p:nvPr>
        </p:nvPicPr>
        <p:blipFill>
          <a:blip r:embed="rId2"/>
          <a:stretch>
            <a:fillRect/>
          </a:stretch>
        </p:blipFill>
        <p:spPr>
          <a:xfrm>
            <a:off x="1095023" y="990601"/>
            <a:ext cx="6965245" cy="4732338"/>
          </a:xfrm>
          <a:prstGeom prst="rect">
            <a:avLst/>
          </a:prstGeom>
        </p:spPr>
      </p:pic>
    </p:spTree>
    <p:extLst>
      <p:ext uri="{BB962C8B-B14F-4D97-AF65-F5344CB8AC3E}">
        <p14:creationId xmlns:p14="http://schemas.microsoft.com/office/powerpoint/2010/main" val="33309803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095024" y="914401"/>
            <a:ext cx="6965244" cy="4808538"/>
          </a:xfrm>
          <a:prstGeom prst="rect">
            <a:avLst/>
          </a:prstGeom>
        </p:spPr>
      </p:pic>
    </p:spTree>
    <p:extLst>
      <p:ext uri="{BB962C8B-B14F-4D97-AF65-F5344CB8AC3E}">
        <p14:creationId xmlns:p14="http://schemas.microsoft.com/office/powerpoint/2010/main" val="4091782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057952" y="817582"/>
            <a:ext cx="7002315" cy="4889481"/>
          </a:xfrm>
          <a:prstGeom prst="rect">
            <a:avLst/>
          </a:prstGeom>
        </p:spPr>
      </p:pic>
    </p:spTree>
    <p:extLst>
      <p:ext uri="{BB962C8B-B14F-4D97-AF65-F5344CB8AC3E}">
        <p14:creationId xmlns:p14="http://schemas.microsoft.com/office/powerpoint/2010/main" val="31162658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095024" y="817583"/>
            <a:ext cx="6965244" cy="4905356"/>
          </a:xfrm>
          <a:prstGeom prst="rect">
            <a:avLst/>
          </a:prstGeom>
        </p:spPr>
      </p:pic>
    </p:spTree>
    <p:extLst>
      <p:ext uri="{BB962C8B-B14F-4D97-AF65-F5344CB8AC3E}">
        <p14:creationId xmlns:p14="http://schemas.microsoft.com/office/powerpoint/2010/main" val="168514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6965245" cy="1202485"/>
          </a:xfrm>
        </p:spPr>
        <p:txBody>
          <a:bodyPr>
            <a:normAutofit fontScale="90000"/>
          </a:bodyPr>
          <a:lstStyle/>
          <a:p>
            <a:r>
              <a:rPr lang="en-US" sz="2200" b="1" dirty="0" smtClean="0">
                <a:solidFill>
                  <a:schemeClr val="accent4">
                    <a:lumMod val="75000"/>
                  </a:schemeClr>
                </a:solidFill>
                <a:latin typeface="Times New Roman" pitchFamily="18" charset="0"/>
                <a:cs typeface="Times New Roman" pitchFamily="18" charset="0"/>
              </a:rPr>
              <a:t/>
            </a:r>
            <a:br>
              <a:rPr lang="en-US" sz="2200" b="1" dirty="0" smtClean="0">
                <a:solidFill>
                  <a:schemeClr val="accent4">
                    <a:lumMod val="75000"/>
                  </a:schemeClr>
                </a:solidFill>
                <a:latin typeface="Times New Roman" pitchFamily="18" charset="0"/>
                <a:cs typeface="Times New Roman" pitchFamily="18" charset="0"/>
              </a:rPr>
            </a:br>
            <a:r>
              <a:rPr lang="en-US" sz="2200" b="1" dirty="0">
                <a:solidFill>
                  <a:schemeClr val="accent4">
                    <a:lumMod val="75000"/>
                  </a:schemeClr>
                </a:solidFill>
                <a:latin typeface="Times New Roman" pitchFamily="18" charset="0"/>
                <a:cs typeface="Times New Roman" pitchFamily="18" charset="0"/>
              </a:rPr>
              <a:t/>
            </a:r>
            <a:br>
              <a:rPr lang="en-US" sz="2200" b="1" dirty="0">
                <a:solidFill>
                  <a:schemeClr val="accent4">
                    <a:lumMod val="75000"/>
                  </a:schemeClr>
                </a:solidFill>
                <a:latin typeface="Times New Roman" pitchFamily="18" charset="0"/>
                <a:cs typeface="Times New Roman" pitchFamily="18" charset="0"/>
              </a:rPr>
            </a:br>
            <a:r>
              <a:rPr lang="en-US" sz="2200" b="1" dirty="0" smtClean="0">
                <a:solidFill>
                  <a:schemeClr val="accent4">
                    <a:lumMod val="75000"/>
                  </a:schemeClr>
                </a:solidFill>
                <a:latin typeface="Times New Roman" pitchFamily="18" charset="0"/>
                <a:cs typeface="Times New Roman" pitchFamily="18" charset="0"/>
              </a:rPr>
              <a:t/>
            </a:r>
            <a:br>
              <a:rPr lang="en-US" sz="2200" b="1" dirty="0" smtClean="0">
                <a:solidFill>
                  <a:schemeClr val="accent4">
                    <a:lumMod val="75000"/>
                  </a:schemeClr>
                </a:solidFill>
                <a:latin typeface="Times New Roman" pitchFamily="18" charset="0"/>
                <a:cs typeface="Times New Roman" pitchFamily="18" charset="0"/>
              </a:rPr>
            </a:br>
            <a:r>
              <a:rPr lang="en-US" sz="2200" b="1" dirty="0" err="1" smtClean="0">
                <a:solidFill>
                  <a:schemeClr val="accent4">
                    <a:lumMod val="75000"/>
                  </a:schemeClr>
                </a:solidFill>
                <a:latin typeface="Times New Roman" pitchFamily="18" charset="0"/>
                <a:cs typeface="Times New Roman" pitchFamily="18" charset="0"/>
              </a:rPr>
              <a:t>Juod</a:t>
            </a:r>
            <a:r>
              <a:rPr lang="lt-LT" sz="2200" b="1" dirty="0" err="1" smtClean="0">
                <a:solidFill>
                  <a:schemeClr val="accent4">
                    <a:lumMod val="75000"/>
                  </a:schemeClr>
                </a:solidFill>
                <a:latin typeface="Times New Roman" pitchFamily="18" charset="0"/>
                <a:cs typeface="Times New Roman" pitchFamily="18" charset="0"/>
              </a:rPr>
              <a:t>šiliai</a:t>
            </a:r>
            <a:r>
              <a:rPr lang="en-US" sz="2200" b="1" dirty="0" smtClean="0">
                <a:solidFill>
                  <a:schemeClr val="accent4">
                    <a:lumMod val="75000"/>
                  </a:schemeClr>
                </a:solidFill>
                <a:latin typeface="Times New Roman" pitchFamily="18" charset="0"/>
                <a:cs typeface="Times New Roman" pitchFamily="18" charset="0"/>
              </a:rPr>
              <a:t> gymnasium</a:t>
            </a:r>
            <a:br>
              <a:rPr lang="en-US" sz="2200" b="1" dirty="0" smtClean="0">
                <a:solidFill>
                  <a:schemeClr val="accent4">
                    <a:lumMod val="75000"/>
                  </a:schemeClr>
                </a:solidFill>
                <a:latin typeface="Times New Roman" pitchFamily="18" charset="0"/>
                <a:cs typeface="Times New Roman" pitchFamily="18" charset="0"/>
              </a:rPr>
            </a:br>
            <a:r>
              <a:rPr lang="en-US" b="1" dirty="0" smtClean="0">
                <a:solidFill>
                  <a:schemeClr val="accent4">
                    <a:lumMod val="75000"/>
                  </a:schemeClr>
                </a:solidFill>
                <a:latin typeface="Times New Roman" pitchFamily="18" charset="0"/>
                <a:cs typeface="Times New Roman" pitchFamily="18" charset="0"/>
              </a:rPr>
              <a:t/>
            </a:r>
            <a:br>
              <a:rPr lang="en-US" b="1" dirty="0" smtClean="0">
                <a:solidFill>
                  <a:schemeClr val="accent4">
                    <a:lumMod val="75000"/>
                  </a:schemeClr>
                </a:solidFill>
                <a:latin typeface="Times New Roman" pitchFamily="18" charset="0"/>
                <a:cs typeface="Times New Roman" pitchFamily="18" charset="0"/>
              </a:rPr>
            </a:br>
            <a:endParaRPr lang="en-US" b="1" dirty="0">
              <a:solidFill>
                <a:schemeClr val="accent4">
                  <a:lumMod val="75000"/>
                </a:schemeClr>
              </a:solidFill>
              <a:latin typeface="Times New Roman" pitchFamily="18" charset="0"/>
              <a:cs typeface="Times New Roman" pitchFamily="18" charset="0"/>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7800" y="1600200"/>
            <a:ext cx="6278071"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27518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1" y="533400"/>
            <a:ext cx="6934200" cy="1066799"/>
          </a:xfrm>
        </p:spPr>
        <p:txBody>
          <a:bodyPr>
            <a:normAutofit fontScale="90000"/>
          </a:bodyPr>
          <a:lstStyle/>
          <a:p>
            <a:r>
              <a:rPr lang="en-US" sz="3600" b="1" dirty="0" smtClean="0">
                <a:solidFill>
                  <a:schemeClr val="accent4">
                    <a:lumMod val="75000"/>
                  </a:schemeClr>
                </a:solidFill>
                <a:latin typeface="Times New Roman" pitchFamily="18" charset="0"/>
                <a:cs typeface="Times New Roman" pitchFamily="18" charset="0"/>
              </a:rPr>
              <a:t>Ph</a:t>
            </a:r>
            <a:r>
              <a:rPr lang="lt-LT" sz="3600" b="1" dirty="0" smtClean="0">
                <a:solidFill>
                  <a:schemeClr val="accent4">
                    <a:lumMod val="75000"/>
                  </a:schemeClr>
                </a:solidFill>
                <a:latin typeface="Times New Roman" pitchFamily="18" charset="0"/>
                <a:cs typeface="Times New Roman" pitchFamily="18" charset="0"/>
              </a:rPr>
              <a:t>i</a:t>
            </a:r>
            <a:r>
              <a:rPr lang="en-US" sz="3600" b="1" dirty="0" smtClean="0">
                <a:solidFill>
                  <a:schemeClr val="accent4">
                    <a:lumMod val="75000"/>
                  </a:schemeClr>
                </a:solidFill>
                <a:latin typeface="Times New Roman" pitchFamily="18" charset="0"/>
                <a:cs typeface="Times New Roman" pitchFamily="18" charset="0"/>
              </a:rPr>
              <a:t>los</a:t>
            </a:r>
            <a:r>
              <a:rPr lang="lt-LT" sz="3600" b="1" dirty="0" err="1" smtClean="0">
                <a:solidFill>
                  <a:schemeClr val="accent4">
                    <a:lumMod val="75000"/>
                  </a:schemeClr>
                </a:solidFill>
                <a:latin typeface="Times New Roman" pitchFamily="18" charset="0"/>
                <a:cs typeface="Times New Roman" pitchFamily="18" charset="0"/>
              </a:rPr>
              <a:t>ophy</a:t>
            </a:r>
            <a:r>
              <a:rPr lang="en-US" sz="3600" b="1" dirty="0" smtClean="0">
                <a:solidFill>
                  <a:schemeClr val="accent4">
                    <a:lumMod val="75000"/>
                  </a:schemeClr>
                </a:solidFill>
                <a:latin typeface="Times New Roman" pitchFamily="18" charset="0"/>
                <a:cs typeface="Times New Roman" pitchFamily="18" charset="0"/>
              </a:rPr>
              <a:t>, Vision, Mission of  gymnasium</a:t>
            </a:r>
            <a:endParaRPr lang="en-US" sz="3600" b="1" dirty="0">
              <a:solidFill>
                <a:schemeClr val="accent4">
                  <a:lumMod val="75000"/>
                </a:schemeClr>
              </a:solidFill>
              <a:latin typeface="Times New Roman" pitchFamily="18" charset="0"/>
              <a:cs typeface="Times New Roman" pitchFamily="18" charset="0"/>
            </a:endParaRPr>
          </a:p>
        </p:txBody>
      </p:sp>
      <p:pic>
        <p:nvPicPr>
          <p:cNvPr id="23553" name="Picture 1"/>
          <p:cNvPicPr>
            <a:picLocks noChangeAspect="1" noChangeArrowheads="1"/>
          </p:cNvPicPr>
          <p:nvPr/>
        </p:nvPicPr>
        <p:blipFill>
          <a:blip r:embed="rId2" cstate="print"/>
          <a:srcRect l="14118" t="8408" r="15294" b="62500"/>
          <a:stretch>
            <a:fillRect/>
          </a:stretch>
        </p:blipFill>
        <p:spPr bwMode="auto">
          <a:xfrm>
            <a:off x="762000" y="5056827"/>
            <a:ext cx="7620000" cy="1773464"/>
          </a:xfrm>
          <a:prstGeom prst="rect">
            <a:avLst/>
          </a:prstGeom>
          <a:noFill/>
          <a:ln w="9525">
            <a:noFill/>
            <a:miter lim="800000"/>
            <a:headEnd/>
            <a:tailEnd/>
          </a:ln>
        </p:spPr>
      </p:pic>
      <p:sp>
        <p:nvSpPr>
          <p:cNvPr id="3" name="Content Placeholder 2"/>
          <p:cNvSpPr>
            <a:spLocks noGrp="1"/>
          </p:cNvSpPr>
          <p:nvPr>
            <p:ph idx="1"/>
          </p:nvPr>
        </p:nvSpPr>
        <p:spPr>
          <a:xfrm>
            <a:off x="1473797" y="1447800"/>
            <a:ext cx="6196405" cy="3451412"/>
          </a:xfrm>
        </p:spPr>
        <p:txBody>
          <a:bodyPr>
            <a:noAutofit/>
          </a:bodyPr>
          <a:lstStyle/>
          <a:p>
            <a:pPr marL="342900" indent="-342900">
              <a:buNone/>
            </a:pPr>
            <a:r>
              <a:rPr lang="lt-LT" sz="2000" b="1" dirty="0">
                <a:latin typeface="Times New Roman" pitchFamily="18" charset="0"/>
                <a:cs typeface="Times New Roman" pitchFamily="18" charset="0"/>
              </a:rPr>
              <a:t>Philosophy</a:t>
            </a:r>
          </a:p>
          <a:p>
            <a:pPr marL="0" indent="0">
              <a:buNone/>
            </a:pPr>
            <a:r>
              <a:rPr lang="en-US" sz="2000" dirty="0">
                <a:latin typeface="Times New Roman" pitchFamily="18" charset="0"/>
                <a:cs typeface="Times New Roman" pitchFamily="18" charset="0"/>
              </a:rPr>
              <a:t>We learn not </a:t>
            </a:r>
            <a:r>
              <a:rPr lang="lt-LT" sz="2000" dirty="0" smtClean="0">
                <a:latin typeface="Times New Roman" pitchFamily="18" charset="0"/>
                <a:cs typeface="Times New Roman" pitchFamily="18" charset="0"/>
              </a:rPr>
              <a:t>in the</a:t>
            </a: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school, but </a:t>
            </a:r>
            <a:r>
              <a:rPr lang="lt-LT" sz="2000" dirty="0" err="1" smtClean="0">
                <a:latin typeface="Times New Roman" pitchFamily="18" charset="0"/>
                <a:cs typeface="Times New Roman" pitchFamily="18" charset="0"/>
              </a:rPr>
              <a:t>in</a:t>
            </a: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life.</a:t>
            </a:r>
            <a:r>
              <a:rPr lang="lt-LT" sz="2000" dirty="0">
                <a:latin typeface="Times New Roman" pitchFamily="18" charset="0"/>
                <a:cs typeface="Times New Roman" pitchFamily="18" charset="0"/>
              </a:rPr>
              <a:t> (Seneca)</a:t>
            </a:r>
            <a:endParaRPr lang="en-US" sz="2000" dirty="0">
              <a:latin typeface="Times New Roman" pitchFamily="18" charset="0"/>
              <a:cs typeface="Times New Roman" pitchFamily="18" charset="0"/>
            </a:endParaRPr>
          </a:p>
          <a:p>
            <a:pPr marL="0" indent="0">
              <a:buNone/>
            </a:pPr>
            <a:r>
              <a:rPr lang="lt-LT" sz="2000" b="1" dirty="0">
                <a:latin typeface="Times New Roman" pitchFamily="18" charset="0"/>
                <a:cs typeface="Times New Roman" pitchFamily="18" charset="0"/>
              </a:rPr>
              <a:t>Vision</a:t>
            </a:r>
            <a:endParaRPr lang="lt-LT" sz="2000" dirty="0">
              <a:latin typeface="Times New Roman" pitchFamily="18" charset="0"/>
              <a:cs typeface="Times New Roman" pitchFamily="18" charset="0"/>
            </a:endParaRPr>
          </a:p>
          <a:p>
            <a:pPr marL="0" indent="0">
              <a:buNone/>
            </a:pPr>
            <a:r>
              <a:rPr lang="lt-LT" sz="2000" dirty="0">
                <a:latin typeface="Times New Roman" pitchFamily="18" charset="0"/>
                <a:cs typeface="Times New Roman" pitchFamily="18" charset="0"/>
              </a:rPr>
              <a:t> </a:t>
            </a:r>
            <a:r>
              <a:rPr lang="lt-LT" sz="2000" dirty="0" smtClean="0">
                <a:latin typeface="Times New Roman" pitchFamily="18" charset="0"/>
                <a:cs typeface="Times New Roman" pitchFamily="18" charset="0"/>
              </a:rPr>
              <a:t>Through </a:t>
            </a:r>
            <a:r>
              <a:rPr lang="lt-LT" sz="2000" dirty="0">
                <a:latin typeface="Times New Roman" pitchFamily="18" charset="0"/>
                <a:cs typeface="Times New Roman" pitchFamily="18" charset="0"/>
              </a:rPr>
              <a:t>our activities </a:t>
            </a:r>
            <a:r>
              <a:rPr lang="lt-LT" sz="2000" dirty="0" err="1">
                <a:latin typeface="Times New Roman" pitchFamily="18" charset="0"/>
                <a:cs typeface="Times New Roman" pitchFamily="18" charset="0"/>
              </a:rPr>
              <a:t>we</a:t>
            </a:r>
            <a:r>
              <a:rPr lang="lt-LT" sz="2000" dirty="0">
                <a:latin typeface="Times New Roman" pitchFamily="18" charset="0"/>
                <a:cs typeface="Times New Roman" pitchFamily="18" charset="0"/>
              </a:rPr>
              <a:t> are constantly learning democracy and humanism.</a:t>
            </a:r>
            <a:endParaRPr lang="en-US" sz="2000" dirty="0">
              <a:latin typeface="Times New Roman" pitchFamily="18" charset="0"/>
              <a:cs typeface="Times New Roman" pitchFamily="18" charset="0"/>
            </a:endParaRPr>
          </a:p>
          <a:p>
            <a:pPr marL="0" indent="0">
              <a:buNone/>
            </a:pPr>
            <a:r>
              <a:rPr lang="lt-LT" sz="2000" b="1" dirty="0">
                <a:latin typeface="Times New Roman" pitchFamily="18" charset="0"/>
                <a:cs typeface="Times New Roman" pitchFamily="18" charset="0"/>
              </a:rPr>
              <a:t>Mission</a:t>
            </a:r>
          </a:p>
          <a:p>
            <a:pPr marL="0" indent="0">
              <a:buNone/>
            </a:pPr>
            <a:r>
              <a:rPr lang="en-GB" sz="2000" dirty="0">
                <a:latin typeface="Times New Roman" pitchFamily="18" charset="0"/>
                <a:cs typeface="Times New Roman" pitchFamily="18" charset="0"/>
              </a:rPr>
              <a:t> </a:t>
            </a:r>
            <a:r>
              <a:rPr lang="lt-LT" sz="2000" dirty="0">
                <a:latin typeface="Times New Roman" pitchFamily="18" charset="0"/>
                <a:cs typeface="Times New Roman" pitchFamily="18" charset="0"/>
              </a:rPr>
              <a:t>Implementing the policy of </a:t>
            </a:r>
            <a:r>
              <a:rPr lang="lt-LT" sz="2000" dirty="0" smtClean="0">
                <a:latin typeface="Times New Roman" pitchFamily="18" charset="0"/>
                <a:cs typeface="Times New Roman" pitchFamily="18" charset="0"/>
              </a:rPr>
              <a:t>education, </a:t>
            </a:r>
            <a:r>
              <a:rPr lang="lt-LT" sz="2000" dirty="0">
                <a:latin typeface="Times New Roman" pitchFamily="18" charset="0"/>
                <a:cs typeface="Times New Roman" pitchFamily="18" charset="0"/>
              </a:rPr>
              <a:t>to carry out </a:t>
            </a:r>
            <a:r>
              <a:rPr lang="lt-LT" sz="2000" dirty="0" smtClean="0">
                <a:latin typeface="Times New Roman" pitchFamily="18" charset="0"/>
                <a:cs typeface="Times New Roman" pitchFamily="18" charset="0"/>
              </a:rPr>
              <a:t>from pre-school to </a:t>
            </a:r>
            <a:r>
              <a:rPr lang="lt-LT" sz="2000" dirty="0">
                <a:latin typeface="Times New Roman" pitchFamily="18" charset="0"/>
                <a:cs typeface="Times New Roman" pitchFamily="18" charset="0"/>
              </a:rPr>
              <a:t>secondary education, to prepare independant and creative personalities responsible for the future of the country.</a:t>
            </a:r>
            <a:endParaRPr lang="en-US" sz="2000" dirty="0">
              <a:latin typeface="Times New Roman" pitchFamily="18" charset="0"/>
              <a:cs typeface="Times New Roman" pitchFamily="18" charset="0"/>
            </a:endParaRPr>
          </a:p>
          <a:p>
            <a:pPr marL="342900" indent="-342900">
              <a:buNone/>
            </a:pP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694620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1"/>
            <a:ext cx="6965245" cy="838199"/>
          </a:xfrm>
        </p:spPr>
        <p:txBody>
          <a:bodyPr>
            <a:normAutofit/>
          </a:bodyPr>
          <a:lstStyle/>
          <a:p>
            <a:r>
              <a:rPr lang="lt-LT" sz="4000" b="1" dirty="0" smtClean="0">
                <a:solidFill>
                  <a:schemeClr val="accent4">
                    <a:lumMod val="75000"/>
                  </a:schemeClr>
                </a:solidFill>
                <a:latin typeface="Times New Roman" pitchFamily="18" charset="0"/>
                <a:cs typeface="Times New Roman" pitchFamily="18" charset="0"/>
              </a:rPr>
              <a:t>The Students</a:t>
            </a:r>
            <a:endParaRPr lang="en-US" sz="4000" b="1" dirty="0">
              <a:solidFill>
                <a:schemeClr val="accent4">
                  <a:lumMod val="75000"/>
                </a:schemeClr>
              </a:solidFill>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85728130"/>
              </p:ext>
            </p:extLst>
          </p:nvPr>
        </p:nvGraphicFramePr>
        <p:xfrm>
          <a:off x="1219200" y="1143000"/>
          <a:ext cx="7086599" cy="3048000"/>
        </p:xfrm>
        <a:graphic>
          <a:graphicData uri="http://schemas.openxmlformats.org/drawingml/2006/table">
            <a:tbl>
              <a:tblPr firstRow="1" firstCol="1" lastRow="1" lastCol="1" bandRow="1" bandCol="1"/>
              <a:tblGrid>
                <a:gridCol w="6981356">
                  <a:extLst>
                    <a:ext uri="{9D8B030D-6E8A-4147-A177-3AD203B41FA5}">
                      <a16:colId xmlns:a16="http://schemas.microsoft.com/office/drawing/2014/main" val="20000"/>
                    </a:ext>
                  </a:extLst>
                </a:gridCol>
                <a:gridCol w="105243">
                  <a:extLst>
                    <a:ext uri="{9D8B030D-6E8A-4147-A177-3AD203B41FA5}">
                      <a16:colId xmlns:a16="http://schemas.microsoft.com/office/drawing/2014/main" val="20001"/>
                    </a:ext>
                  </a:extLst>
                </a:gridCol>
              </a:tblGrid>
              <a:tr h="3048000">
                <a:tc>
                  <a:txBody>
                    <a:bodyPr/>
                    <a:lstStyle/>
                    <a:p>
                      <a:pPr>
                        <a:spcAft>
                          <a:spcPts val="0"/>
                        </a:spcAft>
                      </a:pPr>
                      <a:endParaRPr lang="en-US" sz="1200" noProof="0" dirty="0" smtClean="0">
                        <a:effectLst/>
                        <a:latin typeface="Times New Roman"/>
                        <a:ea typeface="Times New Roman"/>
                      </a:endParaRPr>
                    </a:p>
                    <a:p>
                      <a:r>
                        <a:rPr lang="en-US" sz="2000" kern="1200" noProof="0" dirty="0" smtClean="0">
                          <a:solidFill>
                            <a:schemeClr val="tx1"/>
                          </a:solidFill>
                          <a:effectLst/>
                          <a:latin typeface="Times New Roman" pitchFamily="18" charset="0"/>
                          <a:ea typeface="+mn-ea"/>
                          <a:cs typeface="Times New Roman" pitchFamily="18" charset="0"/>
                        </a:rPr>
                        <a:t>During</a:t>
                      </a:r>
                      <a:r>
                        <a:rPr lang="en-US" sz="2000" kern="1200" baseline="0" noProof="0" dirty="0" smtClean="0">
                          <a:solidFill>
                            <a:schemeClr val="tx1"/>
                          </a:solidFill>
                          <a:effectLst/>
                          <a:latin typeface="Times New Roman" pitchFamily="18" charset="0"/>
                          <a:ea typeface="+mn-ea"/>
                          <a:cs typeface="Times New Roman" pitchFamily="18" charset="0"/>
                        </a:rPr>
                        <a:t> the 201</a:t>
                      </a:r>
                      <a:r>
                        <a:rPr lang="lt-LT" sz="2000" kern="1200" baseline="0" noProof="0" dirty="0" smtClean="0">
                          <a:solidFill>
                            <a:schemeClr val="tx1"/>
                          </a:solidFill>
                          <a:effectLst/>
                          <a:latin typeface="Times New Roman" pitchFamily="18" charset="0"/>
                          <a:ea typeface="+mn-ea"/>
                          <a:cs typeface="Times New Roman" pitchFamily="18" charset="0"/>
                        </a:rPr>
                        <a:t>9</a:t>
                      </a:r>
                      <a:r>
                        <a:rPr lang="en-US" sz="2000" kern="1200" baseline="0" noProof="0" dirty="0" smtClean="0">
                          <a:solidFill>
                            <a:schemeClr val="tx1"/>
                          </a:solidFill>
                          <a:effectLst/>
                          <a:latin typeface="Times New Roman" pitchFamily="18" charset="0"/>
                          <a:ea typeface="+mn-ea"/>
                          <a:cs typeface="Times New Roman" pitchFamily="18" charset="0"/>
                        </a:rPr>
                        <a:t>-20</a:t>
                      </a:r>
                      <a:r>
                        <a:rPr lang="lt-LT" sz="2000" kern="1200" baseline="0" noProof="0" dirty="0" smtClean="0">
                          <a:solidFill>
                            <a:schemeClr val="tx1"/>
                          </a:solidFill>
                          <a:effectLst/>
                          <a:latin typeface="Times New Roman" pitchFamily="18" charset="0"/>
                          <a:ea typeface="+mn-ea"/>
                          <a:cs typeface="Times New Roman" pitchFamily="18" charset="0"/>
                        </a:rPr>
                        <a:t>20</a:t>
                      </a:r>
                      <a:r>
                        <a:rPr lang="en-US" sz="2000" kern="1200" baseline="0" noProof="0" dirty="0" smtClean="0">
                          <a:solidFill>
                            <a:schemeClr val="tx1"/>
                          </a:solidFill>
                          <a:effectLst/>
                          <a:latin typeface="Times New Roman" pitchFamily="18" charset="0"/>
                          <a:ea typeface="+mn-ea"/>
                          <a:cs typeface="Times New Roman" pitchFamily="18" charset="0"/>
                        </a:rPr>
                        <a:t> school year there were </a:t>
                      </a:r>
                      <a:r>
                        <a:rPr lang="lt-LT" sz="2000" kern="1200" baseline="0" noProof="0" dirty="0" smtClean="0">
                          <a:solidFill>
                            <a:schemeClr val="tx1"/>
                          </a:solidFill>
                          <a:effectLst/>
                          <a:latin typeface="Times New Roman" pitchFamily="18" charset="0"/>
                          <a:ea typeface="+mn-ea"/>
                          <a:cs typeface="Times New Roman" pitchFamily="18" charset="0"/>
                        </a:rPr>
                        <a:t>501</a:t>
                      </a:r>
                      <a:r>
                        <a:rPr lang="en-US" sz="2000" kern="1200" baseline="0" noProof="0" dirty="0" smtClean="0">
                          <a:solidFill>
                            <a:schemeClr val="tx1"/>
                          </a:solidFill>
                          <a:effectLst/>
                          <a:latin typeface="Times New Roman" pitchFamily="18" charset="0"/>
                          <a:ea typeface="+mn-ea"/>
                          <a:cs typeface="Times New Roman" pitchFamily="18" charset="0"/>
                        </a:rPr>
                        <a:t> students</a:t>
                      </a:r>
                      <a:r>
                        <a:rPr lang="en-US" sz="2000" kern="1200" noProof="0" dirty="0" smtClean="0">
                          <a:solidFill>
                            <a:schemeClr val="tx1"/>
                          </a:solidFill>
                          <a:effectLst/>
                          <a:latin typeface="Times New Roman" pitchFamily="18" charset="0"/>
                          <a:ea typeface="+mn-ea"/>
                          <a:cs typeface="Times New Roman" pitchFamily="18" charset="0"/>
                        </a:rPr>
                        <a:t>:</a:t>
                      </a:r>
                    </a:p>
                    <a:p>
                      <a:pPr>
                        <a:buFont typeface="Arial" pitchFamily="34" charset="0"/>
                        <a:buChar char="•"/>
                      </a:pPr>
                      <a:r>
                        <a:rPr lang="en-US" sz="2000" kern="1200" noProof="0" dirty="0" smtClean="0">
                          <a:solidFill>
                            <a:schemeClr val="tx1"/>
                          </a:solidFill>
                          <a:effectLst/>
                          <a:latin typeface="Times New Roman" pitchFamily="18" charset="0"/>
                          <a:ea typeface="+mn-ea"/>
                          <a:cs typeface="Times New Roman" pitchFamily="18" charset="0"/>
                        </a:rPr>
                        <a:t>  5</a:t>
                      </a:r>
                      <a:r>
                        <a:rPr lang="en-US" sz="2000" kern="1200" baseline="0" noProof="0" dirty="0" smtClean="0">
                          <a:solidFill>
                            <a:schemeClr val="tx1"/>
                          </a:solidFill>
                          <a:effectLst/>
                          <a:latin typeface="Times New Roman" pitchFamily="18" charset="0"/>
                          <a:ea typeface="+mn-ea"/>
                          <a:cs typeface="Times New Roman" pitchFamily="18" charset="0"/>
                        </a:rPr>
                        <a:t> groups in the </a:t>
                      </a:r>
                      <a:r>
                        <a:rPr lang="en-US" sz="2000" kern="1200" baseline="0" noProof="0" dirty="0" err="1" smtClean="0">
                          <a:solidFill>
                            <a:schemeClr val="tx1"/>
                          </a:solidFill>
                          <a:effectLst/>
                          <a:latin typeface="Times New Roman" pitchFamily="18" charset="0"/>
                          <a:ea typeface="+mn-ea"/>
                          <a:cs typeface="Times New Roman" pitchFamily="18" charset="0"/>
                        </a:rPr>
                        <a:t>kindergarden</a:t>
                      </a:r>
                      <a:r>
                        <a:rPr lang="en-US" sz="2000" kern="1200" baseline="0" noProof="0" dirty="0" smtClean="0">
                          <a:solidFill>
                            <a:schemeClr val="tx1"/>
                          </a:solidFill>
                          <a:effectLst/>
                          <a:latin typeface="Times New Roman" pitchFamily="18" charset="0"/>
                          <a:ea typeface="+mn-ea"/>
                          <a:cs typeface="Times New Roman" pitchFamily="18" charset="0"/>
                        </a:rPr>
                        <a:t> </a:t>
                      </a:r>
                      <a:endParaRPr lang="en-US" sz="2000" kern="1200" noProof="0" dirty="0" smtClean="0">
                        <a:solidFill>
                          <a:schemeClr val="tx1"/>
                        </a:solidFill>
                        <a:effectLst/>
                        <a:latin typeface="Times New Roman" pitchFamily="18" charset="0"/>
                        <a:ea typeface="+mn-ea"/>
                        <a:cs typeface="Times New Roman" pitchFamily="18" charset="0"/>
                      </a:endParaRPr>
                    </a:p>
                    <a:p>
                      <a:pPr>
                        <a:buFont typeface="Arial" pitchFamily="34" charset="0"/>
                        <a:buChar char="•"/>
                      </a:pPr>
                      <a:r>
                        <a:rPr lang="en-US" sz="2000" kern="1200" noProof="0" dirty="0" smtClean="0">
                          <a:solidFill>
                            <a:schemeClr val="tx1"/>
                          </a:solidFill>
                          <a:effectLst/>
                          <a:latin typeface="Times New Roman" pitchFamily="18" charset="0"/>
                          <a:ea typeface="+mn-ea"/>
                          <a:cs typeface="Times New Roman" pitchFamily="18" charset="0"/>
                        </a:rPr>
                        <a:t>  </a:t>
                      </a:r>
                      <a:r>
                        <a:rPr lang="lt-LT" sz="2000" kern="1200" noProof="0" dirty="0" smtClean="0">
                          <a:solidFill>
                            <a:schemeClr val="tx1"/>
                          </a:solidFill>
                          <a:effectLst/>
                          <a:latin typeface="Times New Roman" pitchFamily="18" charset="0"/>
                          <a:ea typeface="+mn-ea"/>
                          <a:cs typeface="Times New Roman" pitchFamily="18" charset="0"/>
                        </a:rPr>
                        <a:t>2</a:t>
                      </a:r>
                      <a:r>
                        <a:rPr lang="en-US" sz="2000" kern="1200" noProof="0" dirty="0" smtClean="0">
                          <a:solidFill>
                            <a:schemeClr val="tx1"/>
                          </a:solidFill>
                          <a:effectLst/>
                          <a:latin typeface="Times New Roman" pitchFamily="18" charset="0"/>
                          <a:ea typeface="+mn-ea"/>
                          <a:cs typeface="Times New Roman" pitchFamily="18" charset="0"/>
                        </a:rPr>
                        <a:t> </a:t>
                      </a:r>
                      <a:r>
                        <a:rPr lang="en-US" sz="2000" kern="1200" baseline="0" noProof="0" dirty="0" smtClean="0">
                          <a:solidFill>
                            <a:schemeClr val="tx1"/>
                          </a:solidFill>
                          <a:effectLst/>
                          <a:latin typeface="Times New Roman" pitchFamily="18" charset="0"/>
                          <a:ea typeface="+mn-ea"/>
                          <a:cs typeface="Times New Roman" pitchFamily="18" charset="0"/>
                        </a:rPr>
                        <a:t> group</a:t>
                      </a:r>
                      <a:r>
                        <a:rPr lang="lt-LT" sz="2000" kern="1200" baseline="0" noProof="0" dirty="0" smtClean="0">
                          <a:solidFill>
                            <a:schemeClr val="tx1"/>
                          </a:solidFill>
                          <a:effectLst/>
                          <a:latin typeface="Times New Roman" pitchFamily="18" charset="0"/>
                          <a:ea typeface="+mn-ea"/>
                          <a:cs typeface="Times New Roman" pitchFamily="18" charset="0"/>
                        </a:rPr>
                        <a:t>s</a:t>
                      </a:r>
                      <a:r>
                        <a:rPr lang="en-US" sz="2000" kern="1200" baseline="0" noProof="0" dirty="0" smtClean="0">
                          <a:solidFill>
                            <a:schemeClr val="tx1"/>
                          </a:solidFill>
                          <a:effectLst/>
                          <a:latin typeface="Times New Roman" pitchFamily="18" charset="0"/>
                          <a:ea typeface="+mn-ea"/>
                          <a:cs typeface="Times New Roman" pitchFamily="18" charset="0"/>
                        </a:rPr>
                        <a:t> of preschoolers</a:t>
                      </a:r>
                      <a:endParaRPr lang="en-US" sz="2000" kern="1200" noProof="0" dirty="0" smtClean="0">
                        <a:solidFill>
                          <a:schemeClr val="tx1"/>
                        </a:solidFill>
                        <a:effectLst/>
                        <a:latin typeface="Times New Roman" pitchFamily="18" charset="0"/>
                        <a:ea typeface="+mn-ea"/>
                        <a:cs typeface="Times New Roman" pitchFamily="18" charset="0"/>
                      </a:endParaRPr>
                    </a:p>
                    <a:p>
                      <a:pPr>
                        <a:buFont typeface="Arial" pitchFamily="34" charset="0"/>
                        <a:buChar char="•"/>
                      </a:pPr>
                      <a:r>
                        <a:rPr lang="en-US" sz="2000" kern="1200" noProof="0" dirty="0" smtClean="0">
                          <a:solidFill>
                            <a:schemeClr val="tx1"/>
                          </a:solidFill>
                          <a:effectLst/>
                          <a:latin typeface="Times New Roman" pitchFamily="18" charset="0"/>
                          <a:ea typeface="+mn-ea"/>
                          <a:cs typeface="Times New Roman" pitchFamily="18" charset="0"/>
                        </a:rPr>
                        <a:t>  8</a:t>
                      </a:r>
                      <a:r>
                        <a:rPr lang="en-US" sz="2000" kern="1200" baseline="0" noProof="0" dirty="0" smtClean="0">
                          <a:solidFill>
                            <a:schemeClr val="tx1"/>
                          </a:solidFill>
                          <a:effectLst/>
                          <a:latin typeface="Times New Roman" pitchFamily="18" charset="0"/>
                          <a:ea typeface="+mn-ea"/>
                          <a:cs typeface="Times New Roman" pitchFamily="18" charset="0"/>
                        </a:rPr>
                        <a:t> </a:t>
                      </a:r>
                      <a:r>
                        <a:rPr lang="en-US" sz="2000" kern="1200" noProof="0" dirty="0" smtClean="0">
                          <a:solidFill>
                            <a:schemeClr val="tx1"/>
                          </a:solidFill>
                          <a:effectLst/>
                          <a:latin typeface="Times New Roman" pitchFamily="18" charset="0"/>
                          <a:ea typeface="+mn-ea"/>
                          <a:cs typeface="Times New Roman" pitchFamily="18" charset="0"/>
                        </a:rPr>
                        <a:t>classes of primary</a:t>
                      </a:r>
                      <a:r>
                        <a:rPr lang="en-US" sz="2000" kern="1200" baseline="0" noProof="0" dirty="0" smtClean="0">
                          <a:solidFill>
                            <a:schemeClr val="tx1"/>
                          </a:solidFill>
                          <a:effectLst/>
                          <a:latin typeface="Times New Roman" pitchFamily="18" charset="0"/>
                          <a:ea typeface="+mn-ea"/>
                          <a:cs typeface="Times New Roman" pitchFamily="18" charset="0"/>
                        </a:rPr>
                        <a:t> students</a:t>
                      </a:r>
                      <a:endParaRPr lang="en-US" sz="2000" kern="1200" noProof="0" dirty="0" smtClean="0">
                        <a:solidFill>
                          <a:schemeClr val="tx1"/>
                        </a:solidFill>
                        <a:effectLst/>
                        <a:latin typeface="Times New Roman" pitchFamily="18" charset="0"/>
                        <a:ea typeface="+mn-ea"/>
                        <a:cs typeface="Times New Roman" pitchFamily="18" charset="0"/>
                      </a:endParaRPr>
                    </a:p>
                    <a:p>
                      <a:pPr>
                        <a:buFont typeface="Arial" pitchFamily="34" charset="0"/>
                        <a:buChar char="•"/>
                      </a:pPr>
                      <a:r>
                        <a:rPr lang="en-US" sz="2000" kern="1200" noProof="0" dirty="0" smtClean="0">
                          <a:solidFill>
                            <a:schemeClr val="tx1"/>
                          </a:solidFill>
                          <a:effectLst/>
                          <a:latin typeface="Times New Roman" pitchFamily="18" charset="0"/>
                          <a:ea typeface="+mn-ea"/>
                          <a:cs typeface="Times New Roman" pitchFamily="18" charset="0"/>
                        </a:rPr>
                        <a:t>  7 classes of middle school students </a:t>
                      </a:r>
                    </a:p>
                    <a:p>
                      <a:pPr>
                        <a:buFont typeface="Arial" pitchFamily="34" charset="0"/>
                        <a:buChar char="•"/>
                      </a:pPr>
                      <a:r>
                        <a:rPr lang="en-US" sz="2000" kern="1200" noProof="0" dirty="0" smtClean="0">
                          <a:solidFill>
                            <a:schemeClr val="tx1"/>
                          </a:solidFill>
                          <a:effectLst/>
                          <a:latin typeface="Times New Roman" pitchFamily="18" charset="0"/>
                          <a:ea typeface="+mn-ea"/>
                          <a:cs typeface="Times New Roman" pitchFamily="18" charset="0"/>
                        </a:rPr>
                        <a:t>  </a:t>
                      </a:r>
                      <a:r>
                        <a:rPr lang="lt-LT" sz="2000" kern="1200" noProof="0" dirty="0" smtClean="0">
                          <a:solidFill>
                            <a:schemeClr val="tx1"/>
                          </a:solidFill>
                          <a:effectLst/>
                          <a:latin typeface="Times New Roman" pitchFamily="18" charset="0"/>
                          <a:ea typeface="+mn-ea"/>
                          <a:cs typeface="Times New Roman" pitchFamily="18" charset="0"/>
                        </a:rPr>
                        <a:t>6</a:t>
                      </a:r>
                      <a:r>
                        <a:rPr lang="en-US" sz="2000" kern="1200" baseline="0" noProof="0" dirty="0" smtClean="0">
                          <a:solidFill>
                            <a:schemeClr val="tx1"/>
                          </a:solidFill>
                          <a:effectLst/>
                          <a:latin typeface="Times New Roman" pitchFamily="18" charset="0"/>
                          <a:ea typeface="+mn-ea"/>
                          <a:cs typeface="Times New Roman" pitchFamily="18" charset="0"/>
                        </a:rPr>
                        <a:t> </a:t>
                      </a:r>
                      <a:r>
                        <a:rPr lang="en-US" sz="2000" kern="1200" noProof="0" dirty="0" smtClean="0">
                          <a:solidFill>
                            <a:schemeClr val="tx1"/>
                          </a:solidFill>
                          <a:effectLst/>
                          <a:latin typeface="Times New Roman" pitchFamily="18" charset="0"/>
                          <a:ea typeface="+mn-ea"/>
                          <a:cs typeface="Times New Roman" pitchFamily="18" charset="0"/>
                        </a:rPr>
                        <a:t> classes</a:t>
                      </a:r>
                      <a:r>
                        <a:rPr lang="en-US" sz="2000" kern="1200" baseline="0" noProof="0" dirty="0" smtClean="0">
                          <a:solidFill>
                            <a:schemeClr val="tx1"/>
                          </a:solidFill>
                          <a:effectLst/>
                          <a:latin typeface="Times New Roman" pitchFamily="18" charset="0"/>
                          <a:ea typeface="+mn-ea"/>
                          <a:cs typeface="Times New Roman" pitchFamily="18" charset="0"/>
                        </a:rPr>
                        <a:t> of gymnasium students </a:t>
                      </a:r>
                      <a:endParaRPr lang="en-US" sz="2000" kern="1200" noProof="0" dirty="0" smtClean="0">
                        <a:solidFill>
                          <a:schemeClr val="tx1"/>
                        </a:solidFill>
                        <a:effectLst/>
                        <a:latin typeface="Times New Roman" pitchFamily="18" charset="0"/>
                        <a:ea typeface="+mn-ea"/>
                        <a:cs typeface="Times New Roman" pitchFamily="18" charset="0"/>
                      </a:endParaRPr>
                    </a:p>
                  </a:txBody>
                  <a:tcPr marL="66629" marR="6662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endParaRPr lang="en-US" sz="1200" dirty="0">
                        <a:effectLst/>
                        <a:latin typeface="Times New Roman"/>
                        <a:ea typeface="Times New Roman"/>
                      </a:endParaRP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pic>
        <p:nvPicPr>
          <p:cNvPr id="3" name="Paveikslėlis 2"/>
          <p:cNvPicPr>
            <a:picLocks noChangeAspect="1"/>
          </p:cNvPicPr>
          <p:nvPr/>
        </p:nvPicPr>
        <p:blipFill>
          <a:blip r:embed="rId3"/>
          <a:stretch>
            <a:fillRect/>
          </a:stretch>
        </p:blipFill>
        <p:spPr>
          <a:xfrm>
            <a:off x="1524001" y="3200400"/>
            <a:ext cx="6495344" cy="3048000"/>
          </a:xfrm>
          <a:prstGeom prst="rect">
            <a:avLst/>
          </a:prstGeom>
        </p:spPr>
      </p:pic>
    </p:spTree>
    <p:extLst>
      <p:ext uri="{BB962C8B-B14F-4D97-AF65-F5344CB8AC3E}">
        <p14:creationId xmlns:p14="http://schemas.microsoft.com/office/powerpoint/2010/main" val="29218732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313524031"/>
              </p:ext>
            </p:extLst>
          </p:nvPr>
        </p:nvGraphicFramePr>
        <p:xfrm>
          <a:off x="685800" y="685800"/>
          <a:ext cx="8143932" cy="5429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40214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1"/>
            <a:ext cx="6965245" cy="990600"/>
          </a:xfrm>
        </p:spPr>
        <p:txBody>
          <a:bodyPr>
            <a:normAutofit/>
          </a:bodyPr>
          <a:lstStyle/>
          <a:p>
            <a:r>
              <a:rPr lang="lt-LT" sz="4000" dirty="0" smtClean="0">
                <a:solidFill>
                  <a:schemeClr val="accent4">
                    <a:lumMod val="75000"/>
                  </a:schemeClr>
                </a:solidFill>
                <a:latin typeface="Times New Roman" pitchFamily="18" charset="0"/>
                <a:cs typeface="Times New Roman" pitchFamily="18" charset="0"/>
              </a:rPr>
              <a:t> </a:t>
            </a:r>
            <a:r>
              <a:rPr lang="lt-LT" sz="3600" b="1" dirty="0" err="1" smtClean="0">
                <a:solidFill>
                  <a:schemeClr val="accent4">
                    <a:lumMod val="75000"/>
                  </a:schemeClr>
                </a:solidFill>
                <a:latin typeface="Times New Roman" pitchFamily="18" charset="0"/>
                <a:cs typeface="Times New Roman" pitchFamily="18" charset="0"/>
              </a:rPr>
              <a:t>The</a:t>
            </a:r>
            <a:r>
              <a:rPr lang="lt-LT" sz="3600" b="1" dirty="0" smtClean="0">
                <a:solidFill>
                  <a:schemeClr val="accent4">
                    <a:lumMod val="75000"/>
                  </a:schemeClr>
                </a:solidFill>
                <a:latin typeface="Times New Roman" pitchFamily="18" charset="0"/>
                <a:cs typeface="Times New Roman" pitchFamily="18" charset="0"/>
              </a:rPr>
              <a:t> </a:t>
            </a:r>
            <a:r>
              <a:rPr lang="lt-LT" sz="3600" b="1" dirty="0" err="1" smtClean="0">
                <a:solidFill>
                  <a:schemeClr val="accent4">
                    <a:lumMod val="75000"/>
                  </a:schemeClr>
                </a:solidFill>
                <a:latin typeface="Times New Roman" pitchFamily="18" charset="0"/>
                <a:cs typeface="Times New Roman" pitchFamily="18" charset="0"/>
              </a:rPr>
              <a:t>Teachers</a:t>
            </a:r>
            <a:endParaRPr lang="en-US" sz="3600" b="1" dirty="0">
              <a:solidFill>
                <a:schemeClr val="accent4">
                  <a:lumMod val="75000"/>
                </a:schemeClr>
              </a:solidFill>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88702334"/>
              </p:ext>
            </p:extLst>
          </p:nvPr>
        </p:nvGraphicFramePr>
        <p:xfrm>
          <a:off x="1219200" y="1066800"/>
          <a:ext cx="6476998" cy="3352800"/>
        </p:xfrm>
        <a:graphic>
          <a:graphicData uri="http://schemas.openxmlformats.org/drawingml/2006/table">
            <a:tbl>
              <a:tblPr firstRow="1" firstCol="1" lastRow="1" lastCol="1" bandRow="1" bandCol="1"/>
              <a:tblGrid>
                <a:gridCol w="6371755">
                  <a:extLst>
                    <a:ext uri="{9D8B030D-6E8A-4147-A177-3AD203B41FA5}">
                      <a16:colId xmlns:a16="http://schemas.microsoft.com/office/drawing/2014/main" val="20000"/>
                    </a:ext>
                  </a:extLst>
                </a:gridCol>
                <a:gridCol w="105243">
                  <a:extLst>
                    <a:ext uri="{9D8B030D-6E8A-4147-A177-3AD203B41FA5}">
                      <a16:colId xmlns:a16="http://schemas.microsoft.com/office/drawing/2014/main" val="20001"/>
                    </a:ext>
                  </a:extLst>
                </a:gridCol>
              </a:tblGrid>
              <a:tr h="3352800">
                <a:tc>
                  <a:txBody>
                    <a:bodyPr/>
                    <a:lstStyle/>
                    <a:p>
                      <a:pPr>
                        <a:spcAft>
                          <a:spcPts val="0"/>
                        </a:spcAft>
                      </a:pPr>
                      <a:endParaRPr lang="lt-LT" sz="1200" dirty="0" smtClean="0">
                        <a:effectLst/>
                        <a:latin typeface="Arial" pitchFamily="34" charset="0"/>
                        <a:ea typeface="Times New Roman"/>
                        <a:cs typeface="Arial" pitchFamily="34" charset="0"/>
                      </a:endParaRPr>
                    </a:p>
                    <a:p>
                      <a:pPr>
                        <a:spcAft>
                          <a:spcPts val="0"/>
                        </a:spcAft>
                      </a:pPr>
                      <a:r>
                        <a:rPr lang="lt-LT" sz="2000" dirty="0" err="1" smtClean="0">
                          <a:effectLst/>
                          <a:latin typeface="Times New Roman" pitchFamily="18" charset="0"/>
                          <a:ea typeface="Times New Roman"/>
                          <a:cs typeface="Times New Roman" pitchFamily="18" charset="0"/>
                        </a:rPr>
                        <a:t>There</a:t>
                      </a:r>
                      <a:r>
                        <a:rPr lang="lt-LT" sz="2000" dirty="0" smtClean="0">
                          <a:effectLst/>
                          <a:latin typeface="Times New Roman" pitchFamily="18" charset="0"/>
                          <a:ea typeface="Times New Roman"/>
                          <a:cs typeface="Times New Roman" pitchFamily="18" charset="0"/>
                        </a:rPr>
                        <a:t> are 45 </a:t>
                      </a:r>
                      <a:r>
                        <a:rPr lang="lt-LT" sz="2000" dirty="0" err="1" smtClean="0">
                          <a:effectLst/>
                          <a:latin typeface="Times New Roman" pitchFamily="18" charset="0"/>
                          <a:ea typeface="Times New Roman"/>
                          <a:cs typeface="Times New Roman" pitchFamily="18" charset="0"/>
                        </a:rPr>
                        <a:t>teachers</a:t>
                      </a:r>
                      <a:r>
                        <a:rPr lang="lt-LT" sz="2000" dirty="0" smtClean="0">
                          <a:effectLst/>
                          <a:latin typeface="Times New Roman" pitchFamily="18" charset="0"/>
                          <a:ea typeface="Times New Roman"/>
                          <a:cs typeface="Times New Roman" pitchFamily="18" charset="0"/>
                        </a:rPr>
                        <a:t> </a:t>
                      </a:r>
                      <a:r>
                        <a:rPr lang="lt-LT" sz="2000" dirty="0" err="1" smtClean="0">
                          <a:effectLst/>
                          <a:latin typeface="Times New Roman" pitchFamily="18" charset="0"/>
                          <a:ea typeface="Times New Roman"/>
                          <a:cs typeface="Times New Roman" pitchFamily="18" charset="0"/>
                        </a:rPr>
                        <a:t>working</a:t>
                      </a:r>
                      <a:r>
                        <a:rPr lang="lt-LT" sz="2000" baseline="0" dirty="0" smtClean="0">
                          <a:effectLst/>
                          <a:latin typeface="Times New Roman" pitchFamily="18" charset="0"/>
                          <a:ea typeface="Times New Roman"/>
                          <a:cs typeface="Times New Roman" pitchFamily="18" charset="0"/>
                        </a:rPr>
                        <a:t> </a:t>
                      </a:r>
                      <a:r>
                        <a:rPr lang="lt-LT" sz="2000" baseline="0" dirty="0" err="1" smtClean="0">
                          <a:effectLst/>
                          <a:latin typeface="Times New Roman" pitchFamily="18" charset="0"/>
                          <a:ea typeface="Times New Roman"/>
                          <a:cs typeface="Times New Roman" pitchFamily="18" charset="0"/>
                        </a:rPr>
                        <a:t>in</a:t>
                      </a:r>
                      <a:r>
                        <a:rPr lang="lt-LT" sz="2000" baseline="0" dirty="0" smtClean="0">
                          <a:effectLst/>
                          <a:latin typeface="Times New Roman" pitchFamily="18" charset="0"/>
                          <a:ea typeface="Times New Roman"/>
                          <a:cs typeface="Times New Roman" pitchFamily="18" charset="0"/>
                        </a:rPr>
                        <a:t> </a:t>
                      </a:r>
                      <a:r>
                        <a:rPr lang="lt-LT" sz="2000" baseline="0" dirty="0" err="1" smtClean="0">
                          <a:effectLst/>
                          <a:latin typeface="Times New Roman" pitchFamily="18" charset="0"/>
                          <a:ea typeface="Times New Roman"/>
                          <a:cs typeface="Times New Roman" pitchFamily="18" charset="0"/>
                        </a:rPr>
                        <a:t>the</a:t>
                      </a:r>
                      <a:r>
                        <a:rPr lang="lt-LT" sz="2000" baseline="0" dirty="0" smtClean="0">
                          <a:effectLst/>
                          <a:latin typeface="Times New Roman" pitchFamily="18" charset="0"/>
                          <a:ea typeface="Times New Roman"/>
                          <a:cs typeface="Times New Roman" pitchFamily="18" charset="0"/>
                        </a:rPr>
                        <a:t> </a:t>
                      </a:r>
                      <a:r>
                        <a:rPr lang="lt-LT" sz="2000" baseline="0" dirty="0" err="1" smtClean="0">
                          <a:effectLst/>
                          <a:latin typeface="Times New Roman" pitchFamily="18" charset="0"/>
                          <a:ea typeface="Times New Roman"/>
                          <a:cs typeface="Times New Roman" pitchFamily="18" charset="0"/>
                        </a:rPr>
                        <a:t>school</a:t>
                      </a:r>
                      <a:r>
                        <a:rPr lang="en-US" sz="2000" dirty="0" smtClean="0">
                          <a:effectLst/>
                          <a:latin typeface="Times New Roman" pitchFamily="18" charset="0"/>
                          <a:ea typeface="Times New Roman"/>
                          <a:cs typeface="Times New Roman" pitchFamily="18" charset="0"/>
                        </a:rPr>
                        <a:t>:</a:t>
                      </a:r>
                    </a:p>
                    <a:p>
                      <a:pPr>
                        <a:spcAft>
                          <a:spcPts val="0"/>
                        </a:spcAft>
                        <a:buFont typeface="Arial" pitchFamily="34" charset="0"/>
                        <a:buChar char="•"/>
                      </a:pPr>
                      <a:r>
                        <a:rPr lang="en-US" sz="2000" dirty="0" smtClean="0">
                          <a:effectLst/>
                          <a:latin typeface="Times New Roman" pitchFamily="18" charset="0"/>
                          <a:ea typeface="Times New Roman"/>
                          <a:cs typeface="Times New Roman" pitchFamily="18" charset="0"/>
                        </a:rPr>
                        <a:t>   1 </a:t>
                      </a:r>
                      <a:r>
                        <a:rPr lang="lt-LT" sz="2000" dirty="0" err="1" smtClean="0">
                          <a:effectLst/>
                          <a:latin typeface="Times New Roman" pitchFamily="18" charset="0"/>
                          <a:ea typeface="Times New Roman"/>
                          <a:cs typeface="Times New Roman" pitchFamily="18" charset="0"/>
                        </a:rPr>
                        <a:t>teacher</a:t>
                      </a:r>
                      <a:r>
                        <a:rPr lang="lt-LT" sz="2000" dirty="0" smtClean="0">
                          <a:effectLst/>
                          <a:latin typeface="Times New Roman" pitchFamily="18" charset="0"/>
                          <a:ea typeface="Times New Roman"/>
                          <a:cs typeface="Times New Roman" pitchFamily="18" charset="0"/>
                        </a:rPr>
                        <a:t> </a:t>
                      </a:r>
                      <a:r>
                        <a:rPr lang="lt-LT" sz="2000" dirty="0" err="1" smtClean="0">
                          <a:effectLst/>
                          <a:latin typeface="Times New Roman" pitchFamily="18" charset="0"/>
                          <a:ea typeface="Times New Roman"/>
                          <a:cs typeface="Times New Roman" pitchFamily="18" charset="0"/>
                        </a:rPr>
                        <a:t>expert</a:t>
                      </a:r>
                      <a:endParaRPr lang="en-US" sz="2000" dirty="0" smtClean="0">
                        <a:effectLst/>
                        <a:latin typeface="Times New Roman" pitchFamily="18" charset="0"/>
                        <a:ea typeface="Times New Roman"/>
                        <a:cs typeface="Times New Roman" pitchFamily="18" charset="0"/>
                      </a:endParaRPr>
                    </a:p>
                    <a:p>
                      <a:pPr>
                        <a:spcAft>
                          <a:spcPts val="0"/>
                        </a:spcAft>
                        <a:buFont typeface="Arial" pitchFamily="34" charset="0"/>
                        <a:buChar char="•"/>
                      </a:pPr>
                      <a:r>
                        <a:rPr lang="en-US" sz="2000" dirty="0" smtClean="0">
                          <a:effectLst/>
                          <a:latin typeface="Times New Roman" pitchFamily="18" charset="0"/>
                          <a:ea typeface="Times New Roman"/>
                          <a:cs typeface="Times New Roman" pitchFamily="18" charset="0"/>
                        </a:rPr>
                        <a:t> 11 </a:t>
                      </a:r>
                      <a:r>
                        <a:rPr lang="lt-LT" sz="2000" dirty="0" smtClean="0">
                          <a:effectLst/>
                          <a:latin typeface="Times New Roman" pitchFamily="18" charset="0"/>
                          <a:ea typeface="Times New Roman"/>
                          <a:cs typeface="Times New Roman" pitchFamily="18" charset="0"/>
                        </a:rPr>
                        <a:t>teachers methodologists</a:t>
                      </a:r>
                      <a:endParaRPr lang="en-US" sz="2000" dirty="0" smtClean="0">
                        <a:effectLst/>
                        <a:latin typeface="Times New Roman" pitchFamily="18" charset="0"/>
                        <a:ea typeface="Times New Roman"/>
                        <a:cs typeface="Times New Roman" pitchFamily="18" charset="0"/>
                      </a:endParaRPr>
                    </a:p>
                    <a:p>
                      <a:pPr>
                        <a:spcAft>
                          <a:spcPts val="0"/>
                        </a:spcAft>
                        <a:buFont typeface="Arial" pitchFamily="34" charset="0"/>
                        <a:buChar char="•"/>
                      </a:pPr>
                      <a:r>
                        <a:rPr lang="en-US" sz="2000" dirty="0" smtClean="0">
                          <a:effectLst/>
                          <a:latin typeface="Times New Roman" pitchFamily="18" charset="0"/>
                          <a:ea typeface="Times New Roman"/>
                          <a:cs typeface="Times New Roman" pitchFamily="18" charset="0"/>
                        </a:rPr>
                        <a:t> </a:t>
                      </a:r>
                      <a:r>
                        <a:rPr lang="lt-LT" sz="2000" dirty="0" smtClean="0">
                          <a:effectLst/>
                          <a:latin typeface="Times New Roman" pitchFamily="18" charset="0"/>
                          <a:ea typeface="Times New Roman"/>
                          <a:cs typeface="Times New Roman" pitchFamily="18" charset="0"/>
                        </a:rPr>
                        <a:t>31</a:t>
                      </a:r>
                      <a:r>
                        <a:rPr lang="ru-RU" sz="2000" baseline="0" dirty="0" smtClean="0">
                          <a:effectLst/>
                          <a:latin typeface="Times New Roman" pitchFamily="18" charset="0"/>
                          <a:ea typeface="Times New Roman"/>
                          <a:cs typeface="Times New Roman" pitchFamily="18" charset="0"/>
                        </a:rPr>
                        <a:t> </a:t>
                      </a:r>
                      <a:r>
                        <a:rPr lang="lt-LT" sz="2000" baseline="0" dirty="0" smtClean="0">
                          <a:effectLst/>
                          <a:latin typeface="Times New Roman" pitchFamily="18" charset="0"/>
                          <a:ea typeface="Times New Roman"/>
                          <a:cs typeface="Times New Roman" pitchFamily="18" charset="0"/>
                        </a:rPr>
                        <a:t>senior teachers</a:t>
                      </a:r>
                      <a:endParaRPr lang="en-US" sz="2000" dirty="0" smtClean="0">
                        <a:effectLst/>
                        <a:latin typeface="Times New Roman" pitchFamily="18" charset="0"/>
                        <a:ea typeface="Times New Roman"/>
                        <a:cs typeface="Times New Roman" pitchFamily="18" charset="0"/>
                      </a:endParaRPr>
                    </a:p>
                    <a:p>
                      <a:pPr>
                        <a:spcAft>
                          <a:spcPts val="0"/>
                        </a:spcAft>
                        <a:buFont typeface="Arial" pitchFamily="34" charset="0"/>
                        <a:buChar char="•"/>
                      </a:pPr>
                      <a:r>
                        <a:rPr lang="en-US" sz="2000" dirty="0" smtClean="0">
                          <a:effectLst/>
                          <a:latin typeface="Times New Roman" pitchFamily="18" charset="0"/>
                          <a:ea typeface="Times New Roman"/>
                          <a:cs typeface="Times New Roman" pitchFamily="18" charset="0"/>
                        </a:rPr>
                        <a:t> </a:t>
                      </a:r>
                      <a:r>
                        <a:rPr lang="lt-LT" sz="2000" baseline="0" dirty="0" smtClean="0">
                          <a:effectLst/>
                          <a:latin typeface="Times New Roman" pitchFamily="18" charset="0"/>
                          <a:ea typeface="Times New Roman"/>
                          <a:cs typeface="Times New Roman" pitchFamily="18" charset="0"/>
                        </a:rPr>
                        <a:t>  2 teachers</a:t>
                      </a:r>
                    </a:p>
                    <a:p>
                      <a:pPr>
                        <a:spcAft>
                          <a:spcPts val="0"/>
                        </a:spcAft>
                        <a:buFont typeface="Arial" pitchFamily="34" charset="0"/>
                        <a:buChar char="•"/>
                      </a:pPr>
                      <a:r>
                        <a:rPr lang="lt-LT" sz="2000" baseline="0" dirty="0" smtClean="0">
                          <a:effectLst/>
                          <a:latin typeface="Times New Roman" pitchFamily="18" charset="0"/>
                          <a:ea typeface="Times New Roman"/>
                          <a:cs typeface="Times New Roman" pitchFamily="18" charset="0"/>
                        </a:rPr>
                        <a:t>The gymnasium also has a social worker, an educator of students with special needs, a nurse, 8 kindergarten teachers, 2 pre-school teacher.</a:t>
                      </a:r>
                      <a:endParaRPr lang="en-US" sz="2000" dirty="0" smtClean="0">
                        <a:effectLst/>
                        <a:latin typeface="Times New Roman" pitchFamily="18" charset="0"/>
                        <a:ea typeface="Times New Roman"/>
                        <a:cs typeface="Times New Roman" pitchFamily="18" charset="0"/>
                      </a:endParaRPr>
                    </a:p>
                  </a:txBody>
                  <a:tcPr marL="66629" marR="6662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endParaRPr lang="en-US" sz="1200" dirty="0">
                        <a:effectLst/>
                        <a:latin typeface="Arial" pitchFamily="34" charset="0"/>
                        <a:ea typeface="Times New Roman"/>
                        <a:cs typeface="Arial" pitchFamily="34" charset="0"/>
                      </a:endParaRPr>
                    </a:p>
                  </a:txBody>
                  <a:tcPr marL="0" marR="0" marT="0" marB="0" anchor="ctr">
                    <a:lnL w="12700" cap="flat" cmpd="sng" algn="ctr">
                      <a:noFill/>
                      <a:prstDash val="solid"/>
                      <a:round/>
                      <a:headEnd type="none" w="med" len="med"/>
                      <a:tailEnd type="none" w="med" len="med"/>
                    </a:lnL>
                    <a:lnR>
                      <a:noFill/>
                    </a:lnR>
                    <a:lnT>
                      <a:noFill/>
                    </a:lnT>
                    <a:lnB>
                      <a:noFill/>
                    </a:lnB>
                  </a:tcPr>
                </a:tc>
                <a:extLst>
                  <a:ext uri="{0D108BD9-81ED-4DB2-BD59-A6C34878D82A}">
                    <a16:rowId xmlns:a16="http://schemas.microsoft.com/office/drawing/2014/main" val="10000"/>
                  </a:ext>
                </a:extLst>
              </a:tr>
            </a:tbl>
          </a:graphicData>
        </a:graphic>
      </p:graphicFrame>
      <p:pic>
        <p:nvPicPr>
          <p:cNvPr id="20484" name="Picture 4" descr="http://www.silas.juodsiliai.lm.lt/images/mokytojai13-14.jpg"/>
          <p:cNvPicPr>
            <a:picLocks noChangeAspect="1" noChangeArrowheads="1"/>
          </p:cNvPicPr>
          <p:nvPr/>
        </p:nvPicPr>
        <p:blipFill>
          <a:blip r:embed="rId2" cstate="print"/>
          <a:srcRect/>
          <a:stretch>
            <a:fillRect/>
          </a:stretch>
        </p:blipFill>
        <p:spPr bwMode="auto">
          <a:xfrm>
            <a:off x="3910084" y="3423313"/>
            <a:ext cx="4261714" cy="2819400"/>
          </a:xfrm>
          <a:prstGeom prst="rect">
            <a:avLst/>
          </a:prstGeom>
          <a:noFill/>
        </p:spPr>
      </p:pic>
    </p:spTree>
    <p:extLst>
      <p:ext uri="{BB962C8B-B14F-4D97-AF65-F5344CB8AC3E}">
        <p14:creationId xmlns:p14="http://schemas.microsoft.com/office/powerpoint/2010/main" val="25798629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6965245" cy="1202485"/>
          </a:xfrm>
        </p:spPr>
        <p:txBody>
          <a:bodyPr>
            <a:normAutofit/>
          </a:bodyPr>
          <a:lstStyle/>
          <a:p>
            <a:r>
              <a:rPr lang="lt-LT" sz="3600" b="1" dirty="0" smtClean="0">
                <a:solidFill>
                  <a:schemeClr val="accent4">
                    <a:lumMod val="75000"/>
                  </a:schemeClr>
                </a:solidFill>
                <a:latin typeface="Times New Roman" pitchFamily="18" charset="0"/>
                <a:cs typeface="Times New Roman" pitchFamily="18" charset="0"/>
              </a:rPr>
              <a:t>The uniform of the gymnasium</a:t>
            </a:r>
            <a:endParaRPr lang="en-US" sz="3600" b="1" dirty="0">
              <a:solidFill>
                <a:schemeClr val="accent4">
                  <a:lumMod val="75000"/>
                </a:schemeClr>
              </a:solidFill>
              <a:latin typeface="Times New Roman" pitchFamily="18" charset="0"/>
              <a:cs typeface="Times New Roman" pitchFamily="18"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57345443"/>
              </p:ext>
            </p:extLst>
          </p:nvPr>
        </p:nvGraphicFramePr>
        <p:xfrm>
          <a:off x="1219200" y="1295400"/>
          <a:ext cx="7086599" cy="3352800"/>
        </p:xfrm>
        <a:graphic>
          <a:graphicData uri="http://schemas.openxmlformats.org/drawingml/2006/table">
            <a:tbl>
              <a:tblPr firstRow="1" firstCol="1" lastRow="1" lastCol="1" bandRow="1" bandCol="1"/>
              <a:tblGrid>
                <a:gridCol w="6981356">
                  <a:extLst>
                    <a:ext uri="{9D8B030D-6E8A-4147-A177-3AD203B41FA5}">
                      <a16:colId xmlns:a16="http://schemas.microsoft.com/office/drawing/2014/main" val="20000"/>
                    </a:ext>
                  </a:extLst>
                </a:gridCol>
                <a:gridCol w="105243">
                  <a:extLst>
                    <a:ext uri="{9D8B030D-6E8A-4147-A177-3AD203B41FA5}">
                      <a16:colId xmlns:a16="http://schemas.microsoft.com/office/drawing/2014/main" val="20001"/>
                    </a:ext>
                  </a:extLst>
                </a:gridCol>
              </a:tblGrid>
              <a:tr h="3352800">
                <a:tc>
                  <a:txBody>
                    <a:bodyPr/>
                    <a:lstStyle/>
                    <a:p>
                      <a:pPr>
                        <a:spcAft>
                          <a:spcPts val="0"/>
                        </a:spcAft>
                      </a:pPr>
                      <a:endParaRPr lang="en-US" sz="1200" dirty="0">
                        <a:effectLst/>
                        <a:latin typeface="Times New Roman"/>
                        <a:ea typeface="Times New Roman"/>
                      </a:endParaRPr>
                    </a:p>
                  </a:txBody>
                  <a:tcPr marL="66629" marR="6662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0"/>
                        </a:spcAft>
                      </a:pPr>
                      <a:endParaRPr lang="en-US" sz="1200" dirty="0">
                        <a:effectLst/>
                        <a:latin typeface="Times New Roman"/>
                        <a:ea typeface="Times New Roman"/>
                      </a:endParaRPr>
                    </a:p>
                  </a:txBody>
                  <a:tcPr marL="0" marR="0" marT="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pic>
        <p:nvPicPr>
          <p:cNvPr id="3" name="Paveikslėlis 2"/>
          <p:cNvPicPr>
            <a:picLocks noChangeAspect="1"/>
          </p:cNvPicPr>
          <p:nvPr/>
        </p:nvPicPr>
        <p:blipFill>
          <a:blip r:embed="rId3"/>
          <a:stretch>
            <a:fillRect/>
          </a:stretch>
        </p:blipFill>
        <p:spPr>
          <a:xfrm>
            <a:off x="1577622" y="1752600"/>
            <a:ext cx="2971800" cy="3695700"/>
          </a:xfrm>
          <a:prstGeom prst="rect">
            <a:avLst/>
          </a:prstGeom>
        </p:spPr>
      </p:pic>
      <p:pic>
        <p:nvPicPr>
          <p:cNvPr id="4" name="Paveikslėlis 3"/>
          <p:cNvPicPr>
            <a:picLocks noChangeAspect="1"/>
          </p:cNvPicPr>
          <p:nvPr/>
        </p:nvPicPr>
        <p:blipFill>
          <a:blip r:embed="rId4"/>
          <a:stretch>
            <a:fillRect/>
          </a:stretch>
        </p:blipFill>
        <p:spPr>
          <a:xfrm>
            <a:off x="4762498" y="1752600"/>
            <a:ext cx="3009901" cy="3695700"/>
          </a:xfrm>
          <a:prstGeom prst="rect">
            <a:avLst/>
          </a:prstGeom>
        </p:spPr>
      </p:pic>
    </p:spTree>
    <p:extLst>
      <p:ext uri="{BB962C8B-B14F-4D97-AF65-F5344CB8AC3E}">
        <p14:creationId xmlns:p14="http://schemas.microsoft.com/office/powerpoint/2010/main" val="7168001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journeyaroundtheglobe.files.wordpress.com/2013/11/img_2178_79_80_tonemappe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524"/>
          <a:stretch/>
        </p:blipFill>
        <p:spPr bwMode="auto">
          <a:xfrm>
            <a:off x="1219200" y="1828800"/>
            <a:ext cx="6705600" cy="4130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4876800" y="685800"/>
            <a:ext cx="3069608" cy="1050085"/>
          </a:xfrm>
        </p:spPr>
        <p:txBody>
          <a:bodyPr>
            <a:normAutofit fontScale="90000"/>
          </a:bodyPr>
          <a:lstStyle/>
          <a:p>
            <a:r>
              <a:rPr lang="en-US" sz="4000" b="1" dirty="0" smtClean="0">
                <a:solidFill>
                  <a:schemeClr val="accent4">
                    <a:lumMod val="75000"/>
                  </a:schemeClr>
                </a:solidFill>
                <a:latin typeface="Times New Roman" pitchFamily="18" charset="0"/>
                <a:cs typeface="Times New Roman" pitchFamily="18" charset="0"/>
              </a:rPr>
              <a:t>The capital </a:t>
            </a:r>
            <a:r>
              <a:rPr lang="lt-LT" sz="4000" b="1" dirty="0" err="1" smtClean="0">
                <a:solidFill>
                  <a:schemeClr val="accent4">
                    <a:lumMod val="75000"/>
                  </a:schemeClr>
                </a:solidFill>
                <a:latin typeface="Times New Roman" pitchFamily="18" charset="0"/>
                <a:cs typeface="Times New Roman" pitchFamily="18" charset="0"/>
              </a:rPr>
              <a:t>city</a:t>
            </a:r>
            <a:r>
              <a:rPr lang="en-US" sz="4000" b="1" dirty="0" smtClean="0">
                <a:solidFill>
                  <a:schemeClr val="accent4">
                    <a:lumMod val="75000"/>
                  </a:schemeClr>
                </a:solidFill>
                <a:latin typeface="Times New Roman" pitchFamily="18" charset="0"/>
                <a:cs typeface="Times New Roman" pitchFamily="18" charset="0"/>
              </a:rPr>
              <a:t>- Vilnius</a:t>
            </a:r>
            <a:endParaRPr lang="en-US" sz="4000" b="1" dirty="0">
              <a:solidFill>
                <a:schemeClr val="accent4">
                  <a:lumMod val="75000"/>
                </a:schemeClr>
              </a:solidFill>
              <a:latin typeface="Times New Roman" pitchFamily="18" charset="0"/>
              <a:cs typeface="Times New Roman" pitchFamily="18" charset="0"/>
            </a:endParaRPr>
          </a:p>
        </p:txBody>
      </p:sp>
      <p:pic>
        <p:nvPicPr>
          <p:cNvPr id="17412" name="Picture 4" descr="http://coinz.eu/ltu/1_ltl/g/z_19_litas_1_2009_vilnius_culture_capital_lithuanian_coins_tower_of_gedimina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25874"/>
          <a:stretch/>
        </p:blipFill>
        <p:spPr bwMode="auto">
          <a:xfrm>
            <a:off x="2590800" y="838200"/>
            <a:ext cx="2075597" cy="23078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5250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200"/>
            <a:ext cx="6965245" cy="1202485"/>
          </a:xfrm>
        </p:spPr>
        <p:txBody>
          <a:bodyPr/>
          <a:lstStyle/>
          <a:p>
            <a:r>
              <a:rPr lang="lt-LT" sz="4000" b="1" dirty="0" smtClean="0">
                <a:solidFill>
                  <a:schemeClr val="accent4">
                    <a:lumMod val="75000"/>
                  </a:schemeClr>
                </a:solidFill>
                <a:latin typeface="Times New Roman" pitchFamily="18" charset="0"/>
                <a:cs typeface="Times New Roman" pitchFamily="18" charset="0"/>
              </a:rPr>
              <a:t>The look of gymnasium</a:t>
            </a:r>
            <a:endParaRPr lang="en-US" sz="4000" b="1" dirty="0">
              <a:solidFill>
                <a:schemeClr val="accent4">
                  <a:lumMod val="75000"/>
                </a:schemeClr>
              </a:solidFill>
              <a:latin typeface="Times New Roman" pitchFamily="18" charset="0"/>
              <a:cs typeface="Times New Roman" pitchFamily="18" charset="0"/>
            </a:endParaRPr>
          </a:p>
        </p:txBody>
      </p:sp>
      <p:pic>
        <p:nvPicPr>
          <p:cNvPr id="4" name="Paveikslėlis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659684"/>
            <a:ext cx="7391400" cy="4360115"/>
          </a:xfrm>
          <a:prstGeom prst="rect">
            <a:avLst/>
          </a:prstGeom>
        </p:spPr>
      </p:pic>
    </p:spTree>
    <p:extLst>
      <p:ext uri="{BB962C8B-B14F-4D97-AF65-F5344CB8AC3E}">
        <p14:creationId xmlns:p14="http://schemas.microsoft.com/office/powerpoint/2010/main" val="25882716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95023" y="990600"/>
            <a:ext cx="6965245" cy="4952999"/>
          </a:xfrm>
        </p:spPr>
      </p:pic>
    </p:spTree>
    <p:extLst>
      <p:ext uri="{BB962C8B-B14F-4D97-AF65-F5344CB8AC3E}">
        <p14:creationId xmlns:p14="http://schemas.microsoft.com/office/powerpoint/2010/main" val="20633617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descr="C:\Users\Mokykla\Desktop\IMG_20200106_154818.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33029" y="2254423"/>
            <a:ext cx="5457305" cy="3333404"/>
          </a:xfrm>
          <a:prstGeom prst="rect">
            <a:avLst/>
          </a:prstGeom>
          <a:noFill/>
          <a:ln>
            <a:noFill/>
          </a:ln>
        </p:spPr>
      </p:pic>
    </p:spTree>
    <p:extLst>
      <p:ext uri="{BB962C8B-B14F-4D97-AF65-F5344CB8AC3E}">
        <p14:creationId xmlns:p14="http://schemas.microsoft.com/office/powerpoint/2010/main" val="30729087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descr="C:\Users\Mokykla\Desktop\IMG_20200106_154831.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817583"/>
            <a:ext cx="6764868" cy="4905356"/>
          </a:xfrm>
          <a:prstGeom prst="rect">
            <a:avLst/>
          </a:prstGeom>
          <a:noFill/>
          <a:ln>
            <a:noFill/>
          </a:ln>
        </p:spPr>
      </p:pic>
    </p:spTree>
    <p:extLst>
      <p:ext uri="{BB962C8B-B14F-4D97-AF65-F5344CB8AC3E}">
        <p14:creationId xmlns:p14="http://schemas.microsoft.com/office/powerpoint/2010/main" val="1878836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524000" y="1066801"/>
            <a:ext cx="6536268" cy="4656138"/>
          </a:xfrm>
          <a:prstGeom prst="rect">
            <a:avLst/>
          </a:prstGeom>
        </p:spPr>
      </p:pic>
    </p:spTree>
    <p:extLst>
      <p:ext uri="{BB962C8B-B14F-4D97-AF65-F5344CB8AC3E}">
        <p14:creationId xmlns:p14="http://schemas.microsoft.com/office/powerpoint/2010/main" val="35241596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447800" y="990601"/>
            <a:ext cx="6324600" cy="4732338"/>
          </a:xfrm>
          <a:prstGeom prst="rect">
            <a:avLst/>
          </a:prstGeom>
        </p:spPr>
      </p:pic>
    </p:spTree>
    <p:extLst>
      <p:ext uri="{BB962C8B-B14F-4D97-AF65-F5344CB8AC3E}">
        <p14:creationId xmlns:p14="http://schemas.microsoft.com/office/powerpoint/2010/main" val="26583322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219200" y="817583"/>
            <a:ext cx="6841068" cy="4905356"/>
          </a:xfrm>
          <a:prstGeom prst="rect">
            <a:avLst/>
          </a:prstGeom>
        </p:spPr>
      </p:pic>
    </p:spTree>
    <p:extLst>
      <p:ext uri="{BB962C8B-B14F-4D97-AF65-F5344CB8AC3E}">
        <p14:creationId xmlns:p14="http://schemas.microsoft.com/office/powerpoint/2010/main" val="30624273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95023" y="1066800"/>
            <a:ext cx="6965245" cy="4800599"/>
          </a:xfrm>
        </p:spPr>
      </p:pic>
    </p:spTree>
    <p:extLst>
      <p:ext uri="{BB962C8B-B14F-4D97-AF65-F5344CB8AC3E}">
        <p14:creationId xmlns:p14="http://schemas.microsoft.com/office/powerpoint/2010/main" val="9670325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990600"/>
            <a:ext cx="6841067" cy="4876800"/>
          </a:xfrm>
        </p:spPr>
      </p:pic>
    </p:spTree>
    <p:extLst>
      <p:ext uri="{BB962C8B-B14F-4D97-AF65-F5344CB8AC3E}">
        <p14:creationId xmlns:p14="http://schemas.microsoft.com/office/powerpoint/2010/main" val="16312525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95023" y="990600"/>
            <a:ext cx="6965245" cy="4952999"/>
          </a:xfrm>
        </p:spPr>
      </p:pic>
    </p:spTree>
    <p:extLst>
      <p:ext uri="{BB962C8B-B14F-4D97-AF65-F5344CB8AC3E}">
        <p14:creationId xmlns:p14="http://schemas.microsoft.com/office/powerpoint/2010/main" val="2605348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en-US" dirty="0" smtClean="0"/>
              <a:t>We love basketball!</a:t>
            </a:r>
            <a:endParaRPr lang="lt-LT" dirty="0"/>
          </a:p>
        </p:txBody>
      </p:sp>
      <p:pic>
        <p:nvPicPr>
          <p:cNvPr id="4" name="Turinio vietos rezervavimo ženklas 3"/>
          <p:cNvPicPr>
            <a:picLocks noGrp="1" noChangeAspect="1"/>
          </p:cNvPicPr>
          <p:nvPr>
            <p:ph idx="1"/>
          </p:nvPr>
        </p:nvPicPr>
        <p:blipFill>
          <a:blip r:embed="rId2"/>
          <a:stretch>
            <a:fillRect/>
          </a:stretch>
        </p:blipFill>
        <p:spPr>
          <a:xfrm>
            <a:off x="1854733" y="2119313"/>
            <a:ext cx="5413896" cy="3603625"/>
          </a:xfrm>
          <a:prstGeom prst="rect">
            <a:avLst/>
          </a:prstGeom>
        </p:spPr>
      </p:pic>
    </p:spTree>
    <p:extLst>
      <p:ext uri="{BB962C8B-B14F-4D97-AF65-F5344CB8AC3E}">
        <p14:creationId xmlns:p14="http://schemas.microsoft.com/office/powerpoint/2010/main" val="3891143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101201" y="819641"/>
            <a:ext cx="3470799" cy="2276475"/>
          </a:xfrm>
          <a:prstGeom prst="rect">
            <a:avLst/>
          </a:prstGeom>
        </p:spPr>
      </p:pic>
      <p:pic>
        <p:nvPicPr>
          <p:cNvPr id="5" name="Paveikslėlis 4"/>
          <p:cNvPicPr>
            <a:picLocks noChangeAspect="1"/>
          </p:cNvPicPr>
          <p:nvPr/>
        </p:nvPicPr>
        <p:blipFill>
          <a:blip r:embed="rId3"/>
          <a:stretch>
            <a:fillRect/>
          </a:stretch>
        </p:blipFill>
        <p:spPr>
          <a:xfrm>
            <a:off x="4648200" y="792868"/>
            <a:ext cx="3238500" cy="2276475"/>
          </a:xfrm>
          <a:prstGeom prst="rect">
            <a:avLst/>
          </a:prstGeom>
        </p:spPr>
      </p:pic>
      <p:pic>
        <p:nvPicPr>
          <p:cNvPr id="6" name="Paveikslėlis 5"/>
          <p:cNvPicPr>
            <a:picLocks noChangeAspect="1"/>
          </p:cNvPicPr>
          <p:nvPr/>
        </p:nvPicPr>
        <p:blipFill>
          <a:blip r:embed="rId4"/>
          <a:stretch>
            <a:fillRect/>
          </a:stretch>
        </p:blipFill>
        <p:spPr>
          <a:xfrm>
            <a:off x="1127974" y="3352800"/>
            <a:ext cx="3444026" cy="2238375"/>
          </a:xfrm>
          <a:prstGeom prst="rect">
            <a:avLst/>
          </a:prstGeom>
        </p:spPr>
      </p:pic>
      <p:pic>
        <p:nvPicPr>
          <p:cNvPr id="7" name="Paveikslėlis 6"/>
          <p:cNvPicPr>
            <a:picLocks noChangeAspect="1"/>
          </p:cNvPicPr>
          <p:nvPr/>
        </p:nvPicPr>
        <p:blipFill>
          <a:blip r:embed="rId5"/>
          <a:stretch>
            <a:fillRect/>
          </a:stretch>
        </p:blipFill>
        <p:spPr>
          <a:xfrm>
            <a:off x="4670854" y="3352800"/>
            <a:ext cx="3215846" cy="2314575"/>
          </a:xfrm>
          <a:prstGeom prst="rect">
            <a:avLst/>
          </a:prstGeom>
        </p:spPr>
      </p:pic>
    </p:spTree>
    <p:extLst>
      <p:ext uri="{BB962C8B-B14F-4D97-AF65-F5344CB8AC3E}">
        <p14:creationId xmlns:p14="http://schemas.microsoft.com/office/powerpoint/2010/main" val="5618370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ctrTitle"/>
          </p:nvPr>
        </p:nvSpPr>
        <p:spPr/>
        <p:txBody>
          <a:bodyPr>
            <a:normAutofit fontScale="90000"/>
          </a:bodyPr>
          <a:lstStyle/>
          <a:p>
            <a:r>
              <a:rPr lang="lt-LT" dirty="0" smtClean="0"/>
              <a:t/>
            </a:r>
            <a:br>
              <a:rPr lang="lt-LT" dirty="0" smtClean="0"/>
            </a:br>
            <a:r>
              <a:rPr lang="lt-LT" dirty="0"/>
              <a:t/>
            </a:r>
            <a:br>
              <a:rPr lang="lt-LT" dirty="0"/>
            </a:br>
            <a:r>
              <a:rPr lang="lt-LT" dirty="0" smtClean="0"/>
              <a:t/>
            </a:r>
            <a:br>
              <a:rPr lang="lt-LT" dirty="0" smtClean="0"/>
            </a:br>
            <a:r>
              <a:rPr lang="lt-LT" dirty="0"/>
              <a:t/>
            </a:r>
            <a:br>
              <a:rPr lang="lt-LT" dirty="0"/>
            </a:br>
            <a:r>
              <a:rPr lang="lt-LT" dirty="0" smtClean="0"/>
              <a:t/>
            </a:r>
            <a:br>
              <a:rPr lang="lt-LT" dirty="0" smtClean="0"/>
            </a:br>
            <a:r>
              <a:rPr lang="lt-LT" dirty="0"/>
              <a:t/>
            </a:r>
            <a:br>
              <a:rPr lang="lt-LT" dirty="0"/>
            </a:br>
            <a:endParaRPr lang="lt-LT" sz="4000" b="1" dirty="0">
              <a:solidFill>
                <a:schemeClr val="accent4">
                  <a:lumMod val="75000"/>
                </a:schemeClr>
              </a:solidFill>
              <a:latin typeface="Times New Roman" pitchFamily="18" charset="0"/>
              <a:cs typeface="Times New Roman" pitchFamily="18" charset="0"/>
            </a:endParaRPr>
          </a:p>
        </p:txBody>
      </p:sp>
      <p:sp>
        <p:nvSpPr>
          <p:cNvPr id="3" name="Antrinis pavadinimas 2"/>
          <p:cNvSpPr>
            <a:spLocks noGrp="1"/>
          </p:cNvSpPr>
          <p:nvPr>
            <p:ph type="subTitle" idx="1"/>
          </p:nvPr>
        </p:nvSpPr>
        <p:spPr>
          <a:xfrm>
            <a:off x="1905000" y="1219200"/>
            <a:ext cx="5534379" cy="575735"/>
          </a:xfrm>
        </p:spPr>
        <p:txBody>
          <a:bodyPr/>
          <a:lstStyle/>
          <a:p>
            <a:r>
              <a:rPr lang="en-US" dirty="0" smtClean="0"/>
              <a:t>Our school </a:t>
            </a:r>
            <a:endParaRPr lang="lt-LT" dirty="0"/>
          </a:p>
        </p:txBody>
      </p:sp>
      <p:pic>
        <p:nvPicPr>
          <p:cNvPr id="4" name="Paveikslėlis 3"/>
          <p:cNvPicPr>
            <a:picLocks noChangeAspect="1"/>
          </p:cNvPicPr>
          <p:nvPr/>
        </p:nvPicPr>
        <p:blipFill>
          <a:blip r:embed="rId2"/>
          <a:stretch>
            <a:fillRect/>
          </a:stretch>
        </p:blipFill>
        <p:spPr>
          <a:xfrm>
            <a:off x="1524000" y="1794936"/>
            <a:ext cx="6248399" cy="4008662"/>
          </a:xfrm>
          <a:prstGeom prst="rect">
            <a:avLst/>
          </a:prstGeom>
        </p:spPr>
      </p:pic>
    </p:spTree>
    <p:extLst>
      <p:ext uri="{BB962C8B-B14F-4D97-AF65-F5344CB8AC3E}">
        <p14:creationId xmlns:p14="http://schemas.microsoft.com/office/powerpoint/2010/main" val="19677576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en-US" dirty="0"/>
          </a:p>
          <a:p>
            <a:pPr marL="0" indent="0">
              <a:buNone/>
            </a:pPr>
            <a:r>
              <a:rPr lang="en-US" dirty="0"/>
              <a:t>"We are preparing children for professions that do not yet exist, for technologies that have not yet been </a:t>
            </a:r>
            <a:r>
              <a:rPr lang="en-US" dirty="0" smtClean="0"/>
              <a:t>developed, </a:t>
            </a:r>
            <a:r>
              <a:rPr lang="en-US" dirty="0"/>
              <a:t>to solve </a:t>
            </a:r>
            <a:r>
              <a:rPr lang="en-US" dirty="0" smtClean="0"/>
              <a:t>problems, </a:t>
            </a:r>
            <a:r>
              <a:rPr lang="en-US" dirty="0"/>
              <a:t>that are not yet named."</a:t>
            </a:r>
          </a:p>
          <a:p>
            <a:pPr marL="0" indent="0" algn="r">
              <a:buNone/>
            </a:pPr>
            <a:r>
              <a:rPr lang="en-US" dirty="0"/>
              <a:t>Ken Robinson</a:t>
            </a:r>
            <a:endParaRPr lang="lt-LT" dirty="0"/>
          </a:p>
        </p:txBody>
      </p:sp>
    </p:spTree>
    <p:extLst>
      <p:ext uri="{BB962C8B-B14F-4D97-AF65-F5344CB8AC3E}">
        <p14:creationId xmlns:p14="http://schemas.microsoft.com/office/powerpoint/2010/main" val="37892251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normAutofit fontScale="92500" lnSpcReduction="20000"/>
          </a:bodyPr>
          <a:lstStyle/>
          <a:p>
            <a:r>
              <a:rPr lang="en-US" dirty="0"/>
              <a:t>Teacher Skills Improvement and Retraining </a:t>
            </a:r>
            <a:r>
              <a:rPr lang="en-US" dirty="0" smtClean="0"/>
              <a:t>System conducted </a:t>
            </a:r>
            <a:r>
              <a:rPr lang="en-US" dirty="0"/>
              <a:t>by the Center for Development </a:t>
            </a:r>
            <a:r>
              <a:rPr lang="en-US" dirty="0" smtClean="0"/>
              <a:t>Education, </a:t>
            </a:r>
            <a:r>
              <a:rPr lang="en-US" dirty="0"/>
              <a:t>and we were selected among the 14 best schools that seek to strengthen the education of nature and the sciences, we became STEAM school, therefore We constantly strive to strengthen students' critical thinking, research competences, develop communicative </a:t>
            </a:r>
            <a:r>
              <a:rPr lang="en-US" dirty="0" smtClean="0"/>
              <a:t>skills </a:t>
            </a:r>
            <a:r>
              <a:rPr lang="en-US" dirty="0"/>
              <a:t>and creativity. The Steam Schools Network has developed long-term strategies for developing Steam's skills and gymnasium documents for progress in the Steam School. </a:t>
            </a:r>
          </a:p>
          <a:p>
            <a:endParaRPr lang="en-US" dirty="0"/>
          </a:p>
          <a:p>
            <a:endParaRPr lang="lt-LT" dirty="0"/>
          </a:p>
        </p:txBody>
      </p:sp>
    </p:spTree>
    <p:extLst>
      <p:ext uri="{BB962C8B-B14F-4D97-AF65-F5344CB8AC3E}">
        <p14:creationId xmlns:p14="http://schemas.microsoft.com/office/powerpoint/2010/main" val="22239647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en-US" dirty="0" smtClean="0"/>
              <a:t>STEAM in formal education</a:t>
            </a:r>
            <a:endParaRPr lang="lt-LT" dirty="0"/>
          </a:p>
        </p:txBody>
      </p:sp>
      <p:sp>
        <p:nvSpPr>
          <p:cNvPr id="3" name="Turinio vietos rezervavimo ženklas 2"/>
          <p:cNvSpPr>
            <a:spLocks noGrp="1"/>
          </p:cNvSpPr>
          <p:nvPr>
            <p:ph idx="1"/>
          </p:nvPr>
        </p:nvSpPr>
        <p:spPr/>
        <p:txBody>
          <a:bodyPr>
            <a:normAutofit/>
          </a:bodyPr>
          <a:lstStyle/>
          <a:p>
            <a:pPr marL="0" indent="0">
              <a:buNone/>
            </a:pPr>
            <a:endParaRPr lang="lt-LT" dirty="0" smtClean="0"/>
          </a:p>
          <a:p>
            <a:pPr marL="0" indent="0">
              <a:buNone/>
            </a:pPr>
            <a:endParaRPr lang="lt-LT" dirty="0"/>
          </a:p>
          <a:p>
            <a:pPr marL="0" indent="0">
              <a:buNone/>
            </a:pPr>
            <a:r>
              <a:rPr lang="lt-LT" dirty="0" smtClean="0"/>
              <a:t>Big </a:t>
            </a:r>
            <a:r>
              <a:rPr lang="lt-LT" dirty="0" err="1" smtClean="0"/>
              <a:t>attention</a:t>
            </a:r>
            <a:r>
              <a:rPr lang="lt-LT" dirty="0" smtClean="0"/>
              <a:t> to </a:t>
            </a:r>
            <a:r>
              <a:rPr lang="lt-LT" dirty="0" err="1" smtClean="0"/>
              <a:t>students</a:t>
            </a:r>
            <a:r>
              <a:rPr lang="lt-LT" dirty="0" smtClean="0"/>
              <a:t> </a:t>
            </a:r>
            <a:r>
              <a:rPr lang="lt-LT" dirty="0" err="1" smtClean="0"/>
              <a:t>practical</a:t>
            </a:r>
            <a:r>
              <a:rPr lang="lt-LT" dirty="0" smtClean="0"/>
              <a:t> </a:t>
            </a:r>
            <a:r>
              <a:rPr lang="lt-LT" dirty="0" err="1" smtClean="0"/>
              <a:t>activities</a:t>
            </a:r>
            <a:endParaRPr lang="lt-LT" dirty="0" smtClean="0"/>
          </a:p>
          <a:p>
            <a:pPr marL="0" indent="0">
              <a:buNone/>
            </a:pPr>
            <a:endParaRPr lang="lt-LT" dirty="0"/>
          </a:p>
        </p:txBody>
      </p:sp>
    </p:spTree>
    <p:extLst>
      <p:ext uri="{BB962C8B-B14F-4D97-AF65-F5344CB8AC3E}">
        <p14:creationId xmlns:p14="http://schemas.microsoft.com/office/powerpoint/2010/main" val="22409005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2152789" y="2119313"/>
            <a:ext cx="4817784" cy="3603625"/>
          </a:xfrm>
          <a:prstGeom prst="rect">
            <a:avLst/>
          </a:prstGeom>
        </p:spPr>
      </p:pic>
    </p:spTree>
    <p:extLst>
      <p:ext uri="{BB962C8B-B14F-4D97-AF65-F5344CB8AC3E}">
        <p14:creationId xmlns:p14="http://schemas.microsoft.com/office/powerpoint/2010/main" val="11491449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463675" y="2179670"/>
            <a:ext cx="6196013" cy="3482910"/>
          </a:xfrm>
          <a:prstGeom prst="rect">
            <a:avLst/>
          </a:prstGeom>
        </p:spPr>
      </p:pic>
    </p:spTree>
    <p:extLst>
      <p:ext uri="{BB962C8B-B14F-4D97-AF65-F5344CB8AC3E}">
        <p14:creationId xmlns:p14="http://schemas.microsoft.com/office/powerpoint/2010/main" val="32872574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600200" y="914400"/>
            <a:ext cx="6296377" cy="5105400"/>
          </a:xfrm>
          <a:prstGeom prst="rect">
            <a:avLst/>
          </a:prstGeom>
        </p:spPr>
      </p:pic>
    </p:spTree>
    <p:extLst>
      <p:ext uri="{BB962C8B-B14F-4D97-AF65-F5344CB8AC3E}">
        <p14:creationId xmlns:p14="http://schemas.microsoft.com/office/powerpoint/2010/main" val="42448430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2159265" y="2119313"/>
            <a:ext cx="4804833" cy="3603625"/>
          </a:xfrm>
          <a:prstGeom prst="rect">
            <a:avLst/>
          </a:prstGeom>
        </p:spPr>
      </p:pic>
    </p:spTree>
    <p:extLst>
      <p:ext uri="{BB962C8B-B14F-4D97-AF65-F5344CB8AC3E}">
        <p14:creationId xmlns:p14="http://schemas.microsoft.com/office/powerpoint/2010/main" val="19796873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2161365" y="2119313"/>
            <a:ext cx="4800633" cy="3603625"/>
          </a:xfrm>
          <a:prstGeom prst="rect">
            <a:avLst/>
          </a:prstGeom>
        </p:spPr>
      </p:pic>
    </p:spTree>
    <p:extLst>
      <p:ext uri="{BB962C8B-B14F-4D97-AF65-F5344CB8AC3E}">
        <p14:creationId xmlns:p14="http://schemas.microsoft.com/office/powerpoint/2010/main" val="26758094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095023" y="792561"/>
            <a:ext cx="3676650" cy="2752725"/>
          </a:xfrm>
          <a:prstGeom prst="rect">
            <a:avLst/>
          </a:prstGeom>
        </p:spPr>
      </p:pic>
      <p:pic>
        <p:nvPicPr>
          <p:cNvPr id="5" name="Paveikslėlis 4"/>
          <p:cNvPicPr>
            <a:picLocks noChangeAspect="1"/>
          </p:cNvPicPr>
          <p:nvPr/>
        </p:nvPicPr>
        <p:blipFill>
          <a:blip r:embed="rId3"/>
          <a:stretch>
            <a:fillRect/>
          </a:stretch>
        </p:blipFill>
        <p:spPr>
          <a:xfrm>
            <a:off x="4744377" y="767540"/>
            <a:ext cx="3315891" cy="2777746"/>
          </a:xfrm>
          <a:prstGeom prst="rect">
            <a:avLst/>
          </a:prstGeom>
        </p:spPr>
      </p:pic>
      <p:pic>
        <p:nvPicPr>
          <p:cNvPr id="6" name="Paveikslėlis 5"/>
          <p:cNvPicPr>
            <a:picLocks noChangeAspect="1"/>
          </p:cNvPicPr>
          <p:nvPr/>
        </p:nvPicPr>
        <p:blipFill>
          <a:blip r:embed="rId4"/>
          <a:stretch>
            <a:fillRect/>
          </a:stretch>
        </p:blipFill>
        <p:spPr>
          <a:xfrm>
            <a:off x="1095023" y="3545286"/>
            <a:ext cx="6965246" cy="2779314"/>
          </a:xfrm>
          <a:prstGeom prst="rect">
            <a:avLst/>
          </a:prstGeom>
        </p:spPr>
      </p:pic>
    </p:spTree>
    <p:extLst>
      <p:ext uri="{BB962C8B-B14F-4D97-AF65-F5344CB8AC3E}">
        <p14:creationId xmlns:p14="http://schemas.microsoft.com/office/powerpoint/2010/main" val="13456665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2159265" y="2119313"/>
            <a:ext cx="4804833" cy="3603625"/>
          </a:xfrm>
          <a:prstGeom prst="rect">
            <a:avLst/>
          </a:prstGeom>
        </p:spPr>
      </p:pic>
    </p:spTree>
    <p:extLst>
      <p:ext uri="{BB962C8B-B14F-4D97-AF65-F5344CB8AC3E}">
        <p14:creationId xmlns:p14="http://schemas.microsoft.com/office/powerpoint/2010/main" val="39174013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990600" y="609600"/>
            <a:ext cx="6965245" cy="1202485"/>
          </a:xfrm>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058638" y="838200"/>
            <a:ext cx="3429000" cy="4579938"/>
          </a:xfrm>
          <a:prstGeom prst="rect">
            <a:avLst/>
          </a:prstGeom>
        </p:spPr>
      </p:pic>
      <p:pic>
        <p:nvPicPr>
          <p:cNvPr id="5" name="Paveikslėlis 4"/>
          <p:cNvPicPr>
            <a:picLocks noChangeAspect="1"/>
          </p:cNvPicPr>
          <p:nvPr/>
        </p:nvPicPr>
        <p:blipFill>
          <a:blip r:embed="rId3"/>
          <a:stretch>
            <a:fillRect/>
          </a:stretch>
        </p:blipFill>
        <p:spPr>
          <a:xfrm>
            <a:off x="4876800" y="838200"/>
            <a:ext cx="3495675" cy="4579938"/>
          </a:xfrm>
          <a:prstGeom prst="rect">
            <a:avLst/>
          </a:prstGeom>
        </p:spPr>
      </p:pic>
    </p:spTree>
    <p:extLst>
      <p:ext uri="{BB962C8B-B14F-4D97-AF65-F5344CB8AC3E}">
        <p14:creationId xmlns:p14="http://schemas.microsoft.com/office/powerpoint/2010/main" val="41632951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dirty="0"/>
          </a:p>
        </p:txBody>
      </p:sp>
      <p:pic>
        <p:nvPicPr>
          <p:cNvPr id="4" name="Turinio vietos rezervavimo ženklas 3"/>
          <p:cNvPicPr>
            <a:picLocks noGrp="1" noChangeAspect="1"/>
          </p:cNvPicPr>
          <p:nvPr>
            <p:ph idx="1"/>
          </p:nvPr>
        </p:nvPicPr>
        <p:blipFill>
          <a:blip r:embed="rId2"/>
          <a:stretch>
            <a:fillRect/>
          </a:stretch>
        </p:blipFill>
        <p:spPr>
          <a:xfrm>
            <a:off x="1371600" y="1143001"/>
            <a:ext cx="6688667" cy="4579938"/>
          </a:xfrm>
          <a:prstGeom prst="rect">
            <a:avLst/>
          </a:prstGeom>
        </p:spPr>
      </p:pic>
    </p:spTree>
    <p:extLst>
      <p:ext uri="{BB962C8B-B14F-4D97-AF65-F5344CB8AC3E}">
        <p14:creationId xmlns:p14="http://schemas.microsoft.com/office/powerpoint/2010/main" val="29228990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095023" y="817583"/>
            <a:ext cx="6965245" cy="4905356"/>
          </a:xfrm>
          <a:prstGeom prst="rect">
            <a:avLst/>
          </a:prstGeom>
        </p:spPr>
      </p:pic>
    </p:spTree>
    <p:extLst>
      <p:ext uri="{BB962C8B-B14F-4D97-AF65-F5344CB8AC3E}">
        <p14:creationId xmlns:p14="http://schemas.microsoft.com/office/powerpoint/2010/main" val="22488585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219200" y="990601"/>
            <a:ext cx="6841067" cy="4732338"/>
          </a:xfrm>
          <a:prstGeom prst="rect">
            <a:avLst/>
          </a:prstGeom>
        </p:spPr>
      </p:pic>
    </p:spTree>
    <p:extLst>
      <p:ext uri="{BB962C8B-B14F-4D97-AF65-F5344CB8AC3E}">
        <p14:creationId xmlns:p14="http://schemas.microsoft.com/office/powerpoint/2010/main" val="19701178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pPr marL="0" indent="0" algn="ctr">
              <a:buNone/>
            </a:pPr>
            <a:r>
              <a:rPr lang="lt-LT" dirty="0"/>
              <a:t>A </a:t>
            </a:r>
            <a:r>
              <a:rPr lang="lt-LT" dirty="0" err="1"/>
              <a:t>grateful</a:t>
            </a:r>
            <a:r>
              <a:rPr lang="lt-LT" dirty="0"/>
              <a:t> </a:t>
            </a:r>
            <a:r>
              <a:rPr lang="lt-LT" dirty="0" err="1"/>
              <a:t>environment</a:t>
            </a:r>
            <a:r>
              <a:rPr lang="lt-LT" dirty="0"/>
              <a:t> (</a:t>
            </a:r>
            <a:r>
              <a:rPr lang="en-US" dirty="0"/>
              <a:t>There </a:t>
            </a:r>
            <a:r>
              <a:rPr lang="lt-LT" dirty="0" err="1"/>
              <a:t>is</a:t>
            </a:r>
            <a:r>
              <a:rPr lang="lt-LT" dirty="0"/>
              <a:t> a </a:t>
            </a:r>
            <a:r>
              <a:rPr lang="en-US" dirty="0"/>
              <a:t>forest around our school</a:t>
            </a:r>
            <a:r>
              <a:rPr lang="lt-LT" dirty="0"/>
              <a:t>, </a:t>
            </a:r>
            <a:r>
              <a:rPr lang="lt-LT" dirty="0" err="1"/>
              <a:t>we</a:t>
            </a:r>
            <a:r>
              <a:rPr lang="lt-LT" dirty="0"/>
              <a:t> </a:t>
            </a:r>
            <a:r>
              <a:rPr lang="lt-LT" dirty="0" err="1"/>
              <a:t>have</a:t>
            </a:r>
            <a:r>
              <a:rPr lang="lt-LT" dirty="0"/>
              <a:t> a </a:t>
            </a:r>
            <a:r>
              <a:rPr lang="lt-LT" dirty="0" err="1"/>
              <a:t>big</a:t>
            </a:r>
            <a:r>
              <a:rPr lang="lt-LT" dirty="0"/>
              <a:t> </a:t>
            </a:r>
            <a:r>
              <a:rPr lang="lt-LT" dirty="0" err="1"/>
              <a:t>teritory</a:t>
            </a:r>
            <a:r>
              <a:rPr lang="lt-LT" dirty="0" smtClean="0"/>
              <a:t>)</a:t>
            </a:r>
          </a:p>
          <a:p>
            <a:pPr marL="0" indent="0" algn="ctr">
              <a:buNone/>
            </a:pPr>
            <a:r>
              <a:rPr lang="lt-LT" dirty="0"/>
              <a:t>Lessons </a:t>
            </a:r>
            <a:r>
              <a:rPr lang="lt-LT" dirty="0" err="1"/>
              <a:t>not</a:t>
            </a:r>
            <a:r>
              <a:rPr lang="lt-LT" dirty="0"/>
              <a:t> </a:t>
            </a:r>
            <a:r>
              <a:rPr lang="lt-LT" dirty="0" err="1"/>
              <a:t>only</a:t>
            </a:r>
            <a:r>
              <a:rPr lang="lt-LT" dirty="0"/>
              <a:t> at </a:t>
            </a:r>
            <a:r>
              <a:rPr lang="lt-LT" dirty="0" err="1"/>
              <a:t>school</a:t>
            </a:r>
            <a:r>
              <a:rPr lang="lt-LT" dirty="0"/>
              <a:t> </a:t>
            </a:r>
            <a:r>
              <a:rPr lang="lt-LT" dirty="0" err="1"/>
              <a:t>class</a:t>
            </a:r>
            <a:r>
              <a:rPr lang="lt-LT" dirty="0"/>
              <a:t>, </a:t>
            </a:r>
            <a:r>
              <a:rPr lang="lt-LT" dirty="0" err="1"/>
              <a:t>but</a:t>
            </a:r>
            <a:r>
              <a:rPr lang="lt-LT" dirty="0"/>
              <a:t> </a:t>
            </a:r>
            <a:r>
              <a:rPr lang="lt-LT" dirty="0" err="1"/>
              <a:t>outside</a:t>
            </a:r>
            <a:r>
              <a:rPr lang="lt-LT" dirty="0"/>
              <a:t> </a:t>
            </a:r>
            <a:r>
              <a:rPr lang="lt-LT" dirty="0" err="1"/>
              <a:t>too</a:t>
            </a:r>
            <a:endParaRPr lang="lt-LT" dirty="0"/>
          </a:p>
          <a:p>
            <a:pPr marL="0" indent="0" algn="ctr">
              <a:buNone/>
            </a:pPr>
            <a:endParaRPr lang="lt-LT" dirty="0"/>
          </a:p>
          <a:p>
            <a:pPr marL="0" indent="0">
              <a:buNone/>
            </a:pPr>
            <a:endParaRPr lang="lt-LT" dirty="0"/>
          </a:p>
        </p:txBody>
      </p:sp>
    </p:spTree>
    <p:extLst>
      <p:ext uri="{BB962C8B-B14F-4D97-AF65-F5344CB8AC3E}">
        <p14:creationId xmlns:p14="http://schemas.microsoft.com/office/powerpoint/2010/main" val="7169341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250045" y="817582"/>
            <a:ext cx="3279046" cy="4876800"/>
          </a:xfrm>
          <a:prstGeom prst="rect">
            <a:avLst/>
          </a:prstGeom>
        </p:spPr>
      </p:pic>
      <p:pic>
        <p:nvPicPr>
          <p:cNvPr id="5" name="Paveikslėlis 4"/>
          <p:cNvPicPr>
            <a:picLocks noChangeAspect="1"/>
          </p:cNvPicPr>
          <p:nvPr/>
        </p:nvPicPr>
        <p:blipFill>
          <a:blip r:embed="rId3"/>
          <a:stretch>
            <a:fillRect/>
          </a:stretch>
        </p:blipFill>
        <p:spPr>
          <a:xfrm>
            <a:off x="4684113" y="817582"/>
            <a:ext cx="3524250" cy="4876800"/>
          </a:xfrm>
          <a:prstGeom prst="rect">
            <a:avLst/>
          </a:prstGeom>
        </p:spPr>
      </p:pic>
    </p:spTree>
    <p:extLst>
      <p:ext uri="{BB962C8B-B14F-4D97-AF65-F5344CB8AC3E}">
        <p14:creationId xmlns:p14="http://schemas.microsoft.com/office/powerpoint/2010/main" val="35040791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095023" y="1938189"/>
            <a:ext cx="4010320" cy="3603625"/>
          </a:xfrm>
          <a:prstGeom prst="rect">
            <a:avLst/>
          </a:prstGeom>
        </p:spPr>
      </p:pic>
      <p:pic>
        <p:nvPicPr>
          <p:cNvPr id="5" name="Paveikslėlis 4"/>
          <p:cNvPicPr>
            <a:picLocks noChangeAspect="1"/>
          </p:cNvPicPr>
          <p:nvPr/>
        </p:nvPicPr>
        <p:blipFill>
          <a:blip r:embed="rId3"/>
          <a:stretch>
            <a:fillRect/>
          </a:stretch>
        </p:blipFill>
        <p:spPr>
          <a:xfrm>
            <a:off x="5204267" y="2514600"/>
            <a:ext cx="2725148" cy="2450804"/>
          </a:xfrm>
          <a:prstGeom prst="rect">
            <a:avLst/>
          </a:prstGeom>
        </p:spPr>
      </p:pic>
    </p:spTree>
    <p:extLst>
      <p:ext uri="{BB962C8B-B14F-4D97-AF65-F5344CB8AC3E}">
        <p14:creationId xmlns:p14="http://schemas.microsoft.com/office/powerpoint/2010/main" val="39064444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dirty="0"/>
          </a:p>
        </p:txBody>
      </p:sp>
      <p:pic>
        <p:nvPicPr>
          <p:cNvPr id="4" name="Turinio vietos rezervavimo ženklas 3"/>
          <p:cNvPicPr>
            <a:picLocks noGrp="1" noChangeAspect="1"/>
          </p:cNvPicPr>
          <p:nvPr>
            <p:ph idx="1"/>
          </p:nvPr>
        </p:nvPicPr>
        <p:blipFill>
          <a:blip r:embed="rId2"/>
          <a:stretch>
            <a:fillRect/>
          </a:stretch>
        </p:blipFill>
        <p:spPr>
          <a:xfrm>
            <a:off x="1095023" y="2039401"/>
            <a:ext cx="3367873" cy="3603625"/>
          </a:xfrm>
          <a:prstGeom prst="rect">
            <a:avLst/>
          </a:prstGeom>
        </p:spPr>
      </p:pic>
      <p:pic>
        <p:nvPicPr>
          <p:cNvPr id="5" name="Paveikslėlis 4"/>
          <p:cNvPicPr>
            <a:picLocks noChangeAspect="1"/>
          </p:cNvPicPr>
          <p:nvPr/>
        </p:nvPicPr>
        <p:blipFill>
          <a:blip r:embed="rId3"/>
          <a:stretch>
            <a:fillRect/>
          </a:stretch>
        </p:blipFill>
        <p:spPr>
          <a:xfrm>
            <a:off x="4724401" y="1985949"/>
            <a:ext cx="3429000" cy="3657078"/>
          </a:xfrm>
          <a:prstGeom prst="rect">
            <a:avLst/>
          </a:prstGeom>
        </p:spPr>
      </p:pic>
    </p:spTree>
    <p:extLst>
      <p:ext uri="{BB962C8B-B14F-4D97-AF65-F5344CB8AC3E}">
        <p14:creationId xmlns:p14="http://schemas.microsoft.com/office/powerpoint/2010/main" val="28336469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462319" y="2219335"/>
            <a:ext cx="3115326" cy="3121423"/>
          </a:xfrm>
          <a:prstGeom prst="rect">
            <a:avLst/>
          </a:prstGeom>
        </p:spPr>
      </p:pic>
      <p:pic>
        <p:nvPicPr>
          <p:cNvPr id="5" name="Paveikslėlis 4"/>
          <p:cNvPicPr>
            <a:picLocks noChangeAspect="1"/>
          </p:cNvPicPr>
          <p:nvPr/>
        </p:nvPicPr>
        <p:blipFill>
          <a:blip r:embed="rId3"/>
          <a:stretch>
            <a:fillRect/>
          </a:stretch>
        </p:blipFill>
        <p:spPr>
          <a:xfrm>
            <a:off x="4952999" y="1498173"/>
            <a:ext cx="2462997" cy="2255716"/>
          </a:xfrm>
          <a:prstGeom prst="rect">
            <a:avLst/>
          </a:prstGeom>
        </p:spPr>
      </p:pic>
      <p:pic>
        <p:nvPicPr>
          <p:cNvPr id="6" name="Paveikslėlis 5"/>
          <p:cNvPicPr>
            <a:picLocks noChangeAspect="1"/>
          </p:cNvPicPr>
          <p:nvPr/>
        </p:nvPicPr>
        <p:blipFill>
          <a:blip r:embed="rId4"/>
          <a:stretch>
            <a:fillRect/>
          </a:stretch>
        </p:blipFill>
        <p:spPr>
          <a:xfrm>
            <a:off x="4953000" y="3886200"/>
            <a:ext cx="2462997" cy="2170364"/>
          </a:xfrm>
          <a:prstGeom prst="rect">
            <a:avLst/>
          </a:prstGeom>
        </p:spPr>
      </p:pic>
    </p:spTree>
    <p:extLst>
      <p:ext uri="{BB962C8B-B14F-4D97-AF65-F5344CB8AC3E}">
        <p14:creationId xmlns:p14="http://schemas.microsoft.com/office/powerpoint/2010/main" val="22836241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fontScale="90000"/>
          </a:bodyPr>
          <a:lstStyle/>
          <a:p>
            <a:r>
              <a:rPr lang="en-US" dirty="0" smtClean="0"/>
              <a:t>Little, but very beautiful country</a:t>
            </a:r>
            <a:endParaRPr lang="lt-LT" dirty="0"/>
          </a:p>
        </p:txBody>
      </p:sp>
      <p:pic>
        <p:nvPicPr>
          <p:cNvPr id="6" name="ZlnXKV0nvFA"/>
          <p:cNvPicPr>
            <a:picLocks noGrp="1" noRot="1" noChangeAspect="1"/>
          </p:cNvPicPr>
          <p:nvPr>
            <p:ph idx="1"/>
            <a:videoFile r:link="rId1"/>
          </p:nvPr>
        </p:nvPicPr>
        <p:blipFill>
          <a:blip r:embed="rId3"/>
          <a:stretch>
            <a:fillRect/>
          </a:stretch>
        </p:blipFill>
        <p:spPr>
          <a:xfrm>
            <a:off x="2276475" y="2635250"/>
            <a:ext cx="4572000" cy="2571750"/>
          </a:xfrm>
          <a:prstGeom prst="rect">
            <a:avLst/>
          </a:prstGeom>
        </p:spPr>
      </p:pic>
    </p:spTree>
    <p:extLst>
      <p:ext uri="{BB962C8B-B14F-4D97-AF65-F5344CB8AC3E}">
        <p14:creationId xmlns:p14="http://schemas.microsoft.com/office/powerpoint/2010/main" val="25865591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219200" y="1371600"/>
            <a:ext cx="6705600" cy="4441825"/>
          </a:xfrm>
          <a:prstGeom prst="rect">
            <a:avLst/>
          </a:prstGeom>
        </p:spPr>
      </p:pic>
    </p:spTree>
    <p:extLst>
      <p:ext uri="{BB962C8B-B14F-4D97-AF65-F5344CB8AC3E}">
        <p14:creationId xmlns:p14="http://schemas.microsoft.com/office/powerpoint/2010/main" val="16377616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219200" y="914400"/>
            <a:ext cx="6705599" cy="4808539"/>
          </a:xfrm>
          <a:prstGeom prst="rect">
            <a:avLst/>
          </a:prstGeom>
        </p:spPr>
      </p:pic>
    </p:spTree>
    <p:extLst>
      <p:ext uri="{BB962C8B-B14F-4D97-AF65-F5344CB8AC3E}">
        <p14:creationId xmlns:p14="http://schemas.microsoft.com/office/powerpoint/2010/main" val="6969496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463675" y="1447800"/>
            <a:ext cx="6196013" cy="4221362"/>
          </a:xfrm>
          <a:prstGeom prst="rect">
            <a:avLst/>
          </a:prstGeom>
        </p:spPr>
      </p:pic>
    </p:spTree>
    <p:extLst>
      <p:ext uri="{BB962C8B-B14F-4D97-AF65-F5344CB8AC3E}">
        <p14:creationId xmlns:p14="http://schemas.microsoft.com/office/powerpoint/2010/main" val="40107455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dirty="0" smtClean="0"/>
          </a:p>
          <a:p>
            <a:pPr marL="0" indent="0" algn="ctr">
              <a:buNone/>
            </a:pPr>
            <a:r>
              <a:rPr lang="lt-LT" dirty="0"/>
              <a:t>Modern </a:t>
            </a:r>
            <a:r>
              <a:rPr lang="lt-LT" dirty="0" err="1"/>
              <a:t>measures</a:t>
            </a:r>
            <a:endParaRPr lang="lt-LT" dirty="0"/>
          </a:p>
          <a:p>
            <a:endParaRPr lang="lt-LT" dirty="0"/>
          </a:p>
        </p:txBody>
      </p:sp>
    </p:spTree>
    <p:extLst>
      <p:ext uri="{BB962C8B-B14F-4D97-AF65-F5344CB8AC3E}">
        <p14:creationId xmlns:p14="http://schemas.microsoft.com/office/powerpoint/2010/main" val="36158960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err="1" smtClean="0"/>
              <a:t>Laboratory</a:t>
            </a:r>
            <a:endParaRPr lang="lt-LT" dirty="0"/>
          </a:p>
        </p:txBody>
      </p:sp>
      <p:pic>
        <p:nvPicPr>
          <p:cNvPr id="5" name="Turinio vietos rezervavimo ženklas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2119313"/>
            <a:ext cx="5943600" cy="3748087"/>
          </a:xfrm>
        </p:spPr>
      </p:pic>
    </p:spTree>
    <p:extLst>
      <p:ext uri="{BB962C8B-B14F-4D97-AF65-F5344CB8AC3E}">
        <p14:creationId xmlns:p14="http://schemas.microsoft.com/office/powerpoint/2010/main" val="3023997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891088" y="2119313"/>
            <a:ext cx="5341186" cy="3603625"/>
          </a:xfrm>
          <a:prstGeom prst="rect">
            <a:avLst/>
          </a:prstGeom>
        </p:spPr>
      </p:pic>
    </p:spTree>
    <p:extLst>
      <p:ext uri="{BB962C8B-B14F-4D97-AF65-F5344CB8AC3E}">
        <p14:creationId xmlns:p14="http://schemas.microsoft.com/office/powerpoint/2010/main" val="16265876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5" name="Paveikslėlis 4"/>
          <p:cNvPicPr>
            <a:picLocks noChangeAspect="1"/>
          </p:cNvPicPr>
          <p:nvPr/>
        </p:nvPicPr>
        <p:blipFill>
          <a:blip r:embed="rId2"/>
          <a:stretch>
            <a:fillRect/>
          </a:stretch>
        </p:blipFill>
        <p:spPr>
          <a:xfrm>
            <a:off x="1463040" y="1219200"/>
            <a:ext cx="6196405" cy="4495800"/>
          </a:xfrm>
          <a:prstGeom prst="rect">
            <a:avLst/>
          </a:prstGeom>
        </p:spPr>
      </p:pic>
      <p:sp>
        <p:nvSpPr>
          <p:cNvPr id="6" name="Turinio vietos rezervavimo ženklas 5"/>
          <p:cNvSpPr>
            <a:spLocks noGrp="1"/>
          </p:cNvSpPr>
          <p:nvPr>
            <p:ph idx="1"/>
          </p:nvPr>
        </p:nvSpPr>
        <p:spPr>
          <a:xfrm>
            <a:off x="1463040" y="2119257"/>
            <a:ext cx="6196405" cy="3138543"/>
          </a:xfrm>
        </p:spPr>
        <p:txBody>
          <a:bodyPr/>
          <a:lstStyle/>
          <a:p>
            <a:endParaRPr lang="lt-LT" dirty="0"/>
          </a:p>
        </p:txBody>
      </p:sp>
    </p:spTree>
    <p:extLst>
      <p:ext uri="{BB962C8B-B14F-4D97-AF65-F5344CB8AC3E}">
        <p14:creationId xmlns:p14="http://schemas.microsoft.com/office/powerpoint/2010/main" val="36851916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r>
              <a:rPr lang="lt-LT" dirty="0" smtClean="0"/>
              <a:t>2018 </a:t>
            </a:r>
            <a:r>
              <a:rPr lang="lt-LT" dirty="0" err="1" smtClean="0"/>
              <a:t>years</a:t>
            </a:r>
            <a:r>
              <a:rPr lang="lt-LT" dirty="0" smtClean="0"/>
              <a:t> w</a:t>
            </a:r>
            <a:r>
              <a:rPr lang="en-US" dirty="0" smtClean="0"/>
              <a:t>e </a:t>
            </a:r>
            <a:r>
              <a:rPr lang="en-US" dirty="0"/>
              <a:t>won a modernization </a:t>
            </a:r>
            <a:r>
              <a:rPr lang="en-US" dirty="0" smtClean="0"/>
              <a:t>project</a:t>
            </a:r>
            <a:r>
              <a:rPr lang="lt-LT" dirty="0" smtClean="0"/>
              <a:t> </a:t>
            </a:r>
            <a:r>
              <a:rPr lang="lt-LT" dirty="0" err="1" smtClean="0"/>
              <a:t>and</a:t>
            </a:r>
            <a:r>
              <a:rPr lang="lt-LT" dirty="0" smtClean="0"/>
              <a:t> </a:t>
            </a:r>
            <a:r>
              <a:rPr lang="lt-LT" dirty="0" err="1" smtClean="0"/>
              <a:t>got</a:t>
            </a:r>
            <a:r>
              <a:rPr lang="lt-LT" dirty="0" smtClean="0"/>
              <a:t> 300 000 </a:t>
            </a:r>
            <a:r>
              <a:rPr lang="lt-LT" dirty="0" err="1" smtClean="0"/>
              <a:t>eur</a:t>
            </a:r>
            <a:r>
              <a:rPr lang="lt-LT" dirty="0" smtClean="0"/>
              <a:t> to </a:t>
            </a:r>
            <a:r>
              <a:rPr lang="lt-LT" dirty="0" err="1" smtClean="0"/>
              <a:t>modernize</a:t>
            </a:r>
            <a:r>
              <a:rPr lang="lt-LT" dirty="0" smtClean="0"/>
              <a:t> STEAM </a:t>
            </a:r>
            <a:r>
              <a:rPr lang="lt-LT" dirty="0" err="1" smtClean="0"/>
              <a:t>class</a:t>
            </a:r>
            <a:r>
              <a:rPr lang="lt-LT" dirty="0" smtClean="0"/>
              <a:t>. </a:t>
            </a:r>
            <a:r>
              <a:rPr lang="lt-LT" dirty="0" err="1" smtClean="0"/>
              <a:t>Now</a:t>
            </a:r>
            <a:r>
              <a:rPr lang="lt-LT" dirty="0" smtClean="0"/>
              <a:t> </a:t>
            </a:r>
            <a:r>
              <a:rPr lang="lt-LT" dirty="0" err="1" smtClean="0"/>
              <a:t>students</a:t>
            </a:r>
            <a:r>
              <a:rPr lang="lt-LT" dirty="0" smtClean="0"/>
              <a:t> </a:t>
            </a:r>
            <a:r>
              <a:rPr lang="lt-LT" dirty="0" err="1" smtClean="0"/>
              <a:t>can</a:t>
            </a:r>
            <a:r>
              <a:rPr lang="lt-LT" dirty="0" smtClean="0"/>
              <a:t> </a:t>
            </a:r>
            <a:r>
              <a:rPr lang="lt-LT" dirty="0" err="1" smtClean="0"/>
              <a:t>work</a:t>
            </a:r>
            <a:r>
              <a:rPr lang="lt-LT" dirty="0" smtClean="0"/>
              <a:t> </a:t>
            </a:r>
            <a:r>
              <a:rPr lang="lt-LT" dirty="0" err="1" smtClean="0"/>
              <a:t>with</a:t>
            </a:r>
            <a:r>
              <a:rPr lang="lt-LT" dirty="0" smtClean="0"/>
              <a:t> </a:t>
            </a:r>
            <a:r>
              <a:rPr lang="lt-LT" dirty="0" err="1" smtClean="0"/>
              <a:t>very</a:t>
            </a:r>
            <a:r>
              <a:rPr lang="lt-LT" dirty="0" smtClean="0"/>
              <a:t> </a:t>
            </a:r>
            <a:r>
              <a:rPr lang="lt-LT" dirty="0" err="1" smtClean="0"/>
              <a:t>inovative</a:t>
            </a:r>
            <a:r>
              <a:rPr lang="lt-LT" dirty="0" smtClean="0"/>
              <a:t> </a:t>
            </a:r>
            <a:r>
              <a:rPr lang="lt-LT" dirty="0" err="1" smtClean="0"/>
              <a:t>measures</a:t>
            </a:r>
            <a:endParaRPr lang="lt-LT" dirty="0"/>
          </a:p>
        </p:txBody>
      </p:sp>
    </p:spTree>
    <p:extLst>
      <p:ext uri="{BB962C8B-B14F-4D97-AF65-F5344CB8AC3E}">
        <p14:creationId xmlns:p14="http://schemas.microsoft.com/office/powerpoint/2010/main" val="19593136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dirty="0"/>
          </a:p>
        </p:txBody>
      </p:sp>
      <p:pic>
        <p:nvPicPr>
          <p:cNvPr id="4" name="Turinio vietos rezervavimo ženklas 3"/>
          <p:cNvPicPr>
            <a:picLocks noGrp="1" noChangeAspect="1"/>
          </p:cNvPicPr>
          <p:nvPr>
            <p:ph idx="1"/>
          </p:nvPr>
        </p:nvPicPr>
        <p:blipFill>
          <a:blip r:embed="rId2"/>
          <a:stretch>
            <a:fillRect/>
          </a:stretch>
        </p:blipFill>
        <p:spPr>
          <a:xfrm>
            <a:off x="1095023" y="817582"/>
            <a:ext cx="3864379" cy="2495934"/>
          </a:xfrm>
          <a:prstGeom prst="rect">
            <a:avLst/>
          </a:prstGeom>
        </p:spPr>
      </p:pic>
      <p:pic>
        <p:nvPicPr>
          <p:cNvPr id="5" name="Paveikslėlis 4"/>
          <p:cNvPicPr>
            <a:picLocks noChangeAspect="1"/>
          </p:cNvPicPr>
          <p:nvPr/>
        </p:nvPicPr>
        <p:blipFill>
          <a:blip r:embed="rId3"/>
          <a:stretch>
            <a:fillRect/>
          </a:stretch>
        </p:blipFill>
        <p:spPr>
          <a:xfrm>
            <a:off x="1095023" y="3581400"/>
            <a:ext cx="3864379" cy="2554459"/>
          </a:xfrm>
          <a:prstGeom prst="rect">
            <a:avLst/>
          </a:prstGeom>
        </p:spPr>
      </p:pic>
      <p:pic>
        <p:nvPicPr>
          <p:cNvPr id="3" name="Paveikslėlis 2"/>
          <p:cNvPicPr>
            <a:picLocks noChangeAspect="1"/>
          </p:cNvPicPr>
          <p:nvPr/>
        </p:nvPicPr>
        <p:blipFill>
          <a:blip r:embed="rId4"/>
          <a:stretch>
            <a:fillRect/>
          </a:stretch>
        </p:blipFill>
        <p:spPr>
          <a:xfrm>
            <a:off x="5317068" y="778297"/>
            <a:ext cx="2743200" cy="5357561"/>
          </a:xfrm>
          <a:prstGeom prst="rect">
            <a:avLst/>
          </a:prstGeom>
        </p:spPr>
      </p:pic>
    </p:spTree>
    <p:extLst>
      <p:ext uri="{BB962C8B-B14F-4D97-AF65-F5344CB8AC3E}">
        <p14:creationId xmlns:p14="http://schemas.microsoft.com/office/powerpoint/2010/main" val="34572744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dirty="0"/>
          </a:p>
        </p:txBody>
      </p:sp>
      <p:pic>
        <p:nvPicPr>
          <p:cNvPr id="4" name="Turinio vietos rezervavimo ženklas 3"/>
          <p:cNvPicPr>
            <a:picLocks noGrp="1" noChangeAspect="1"/>
          </p:cNvPicPr>
          <p:nvPr>
            <p:ph idx="1"/>
          </p:nvPr>
        </p:nvPicPr>
        <p:blipFill>
          <a:blip r:embed="rId2"/>
          <a:stretch>
            <a:fillRect/>
          </a:stretch>
        </p:blipFill>
        <p:spPr>
          <a:xfrm>
            <a:off x="1463675" y="1066800"/>
            <a:ext cx="6196013" cy="4615032"/>
          </a:xfrm>
          <a:prstGeom prst="rect">
            <a:avLst/>
          </a:prstGeom>
        </p:spPr>
      </p:pic>
    </p:spTree>
    <p:extLst>
      <p:ext uri="{BB962C8B-B14F-4D97-AF65-F5344CB8AC3E}">
        <p14:creationId xmlns:p14="http://schemas.microsoft.com/office/powerpoint/2010/main" val="15622153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fontScale="90000"/>
          </a:bodyPr>
          <a:lstStyle/>
          <a:p>
            <a:r>
              <a:rPr lang="lt-LT" dirty="0"/>
              <a:t> </a:t>
            </a:r>
            <a:r>
              <a:rPr lang="en-US" dirty="0" err="1"/>
              <a:t>W</a:t>
            </a:r>
            <a:r>
              <a:rPr lang="lt-LT" dirty="0" smtClean="0"/>
              <a:t>e </a:t>
            </a:r>
            <a:r>
              <a:rPr lang="lt-LT" dirty="0" err="1" smtClean="0"/>
              <a:t>celebrate</a:t>
            </a:r>
            <a:r>
              <a:rPr lang="en-US" dirty="0" smtClean="0"/>
              <a:t> </a:t>
            </a:r>
            <a:r>
              <a:rPr lang="en-US" dirty="0"/>
              <a:t>the Centennial of the restored Lithuania</a:t>
            </a:r>
            <a:endParaRPr lang="lt-LT" dirty="0"/>
          </a:p>
        </p:txBody>
      </p:sp>
      <p:pic>
        <p:nvPicPr>
          <p:cNvPr id="6" name="Turinio vietos rezervavimo ženklas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2119313"/>
            <a:ext cx="6095999" cy="3603625"/>
          </a:xfrm>
        </p:spPr>
      </p:pic>
    </p:spTree>
    <p:extLst>
      <p:ext uri="{BB962C8B-B14F-4D97-AF65-F5344CB8AC3E}">
        <p14:creationId xmlns:p14="http://schemas.microsoft.com/office/powerpoint/2010/main" val="14760361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133123" y="779482"/>
            <a:ext cx="3286477" cy="5240318"/>
          </a:xfrm>
          <a:prstGeom prst="rect">
            <a:avLst/>
          </a:prstGeom>
        </p:spPr>
      </p:pic>
      <p:pic>
        <p:nvPicPr>
          <p:cNvPr id="5" name="Paveikslėlis 4"/>
          <p:cNvPicPr>
            <a:picLocks noChangeAspect="1"/>
          </p:cNvPicPr>
          <p:nvPr/>
        </p:nvPicPr>
        <p:blipFill>
          <a:blip r:embed="rId3"/>
          <a:stretch>
            <a:fillRect/>
          </a:stretch>
        </p:blipFill>
        <p:spPr>
          <a:xfrm>
            <a:off x="4800600" y="817582"/>
            <a:ext cx="2943225" cy="5202218"/>
          </a:xfrm>
          <a:prstGeom prst="rect">
            <a:avLst/>
          </a:prstGeom>
        </p:spPr>
      </p:pic>
    </p:spTree>
    <p:extLst>
      <p:ext uri="{BB962C8B-B14F-4D97-AF65-F5344CB8AC3E}">
        <p14:creationId xmlns:p14="http://schemas.microsoft.com/office/powerpoint/2010/main" val="20199185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095024" y="1295401"/>
            <a:ext cx="6965244" cy="4427538"/>
          </a:xfrm>
          <a:prstGeom prst="rect">
            <a:avLst/>
          </a:prstGeom>
        </p:spPr>
      </p:pic>
    </p:spTree>
    <p:extLst>
      <p:ext uri="{BB962C8B-B14F-4D97-AF65-F5344CB8AC3E}">
        <p14:creationId xmlns:p14="http://schemas.microsoft.com/office/powerpoint/2010/main" val="9576774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095023" y="1143001"/>
            <a:ext cx="6965245" cy="4579938"/>
          </a:xfrm>
          <a:prstGeom prst="rect">
            <a:avLst/>
          </a:prstGeom>
        </p:spPr>
      </p:pic>
    </p:spTree>
    <p:extLst>
      <p:ext uri="{BB962C8B-B14F-4D97-AF65-F5344CB8AC3E}">
        <p14:creationId xmlns:p14="http://schemas.microsoft.com/office/powerpoint/2010/main" val="7970186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463675" y="2137559"/>
            <a:ext cx="6196013" cy="3567133"/>
          </a:xfrm>
          <a:prstGeom prst="rect">
            <a:avLst/>
          </a:prstGeom>
        </p:spPr>
      </p:pic>
    </p:spTree>
    <p:extLst>
      <p:ext uri="{BB962C8B-B14F-4D97-AF65-F5344CB8AC3E}">
        <p14:creationId xmlns:p14="http://schemas.microsoft.com/office/powerpoint/2010/main" val="17222709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fontScale="90000"/>
          </a:bodyPr>
          <a:lstStyle/>
          <a:p>
            <a:r>
              <a:rPr lang="lt-LT" b="1" dirty="0"/>
              <a:t>„</a:t>
            </a:r>
            <a:r>
              <a:rPr lang="lt-LT" b="1" dirty="0" err="1"/>
              <a:t>The</a:t>
            </a:r>
            <a:r>
              <a:rPr lang="lt-LT" b="1" dirty="0"/>
              <a:t> </a:t>
            </a:r>
            <a:r>
              <a:rPr lang="lt-LT" b="1" dirty="0" err="1"/>
              <a:t>Cool</a:t>
            </a:r>
            <a:r>
              <a:rPr lang="lt-LT" b="1" dirty="0"/>
              <a:t> </a:t>
            </a:r>
            <a:r>
              <a:rPr lang="lt-LT" b="1" dirty="0" err="1"/>
              <a:t>Tool</a:t>
            </a:r>
            <a:r>
              <a:rPr lang="lt-LT" b="1" dirty="0"/>
              <a:t>“</a:t>
            </a:r>
            <a:br>
              <a:rPr lang="lt-LT" b="1" dirty="0"/>
            </a:br>
            <a:endParaRPr lang="lt-LT" dirty="0"/>
          </a:p>
        </p:txBody>
      </p:sp>
      <p:pic>
        <p:nvPicPr>
          <p:cNvPr id="4" name="Turinio vietos rezervavimo ženklas 3"/>
          <p:cNvPicPr>
            <a:picLocks noGrp="1" noChangeAspect="1"/>
          </p:cNvPicPr>
          <p:nvPr>
            <p:ph idx="1"/>
          </p:nvPr>
        </p:nvPicPr>
        <p:blipFill>
          <a:blip r:embed="rId2"/>
          <a:stretch>
            <a:fillRect/>
          </a:stretch>
        </p:blipFill>
        <p:spPr>
          <a:xfrm>
            <a:off x="4584572" y="1418824"/>
            <a:ext cx="3619500" cy="3286125"/>
          </a:xfrm>
          <a:prstGeom prst="rect">
            <a:avLst/>
          </a:prstGeom>
        </p:spPr>
      </p:pic>
      <p:pic>
        <p:nvPicPr>
          <p:cNvPr id="5" name="Paveikslėlis 4"/>
          <p:cNvPicPr>
            <a:picLocks noChangeAspect="1"/>
          </p:cNvPicPr>
          <p:nvPr/>
        </p:nvPicPr>
        <p:blipFill>
          <a:blip r:embed="rId3"/>
          <a:stretch>
            <a:fillRect/>
          </a:stretch>
        </p:blipFill>
        <p:spPr>
          <a:xfrm>
            <a:off x="1219200" y="1446533"/>
            <a:ext cx="3524250" cy="3258416"/>
          </a:xfrm>
          <a:prstGeom prst="rect">
            <a:avLst/>
          </a:prstGeom>
        </p:spPr>
      </p:pic>
      <p:pic>
        <p:nvPicPr>
          <p:cNvPr id="6" name="Paveikslėlis 5"/>
          <p:cNvPicPr>
            <a:picLocks noChangeAspect="1"/>
          </p:cNvPicPr>
          <p:nvPr/>
        </p:nvPicPr>
        <p:blipFill>
          <a:blip r:embed="rId4"/>
          <a:stretch>
            <a:fillRect/>
          </a:stretch>
        </p:blipFill>
        <p:spPr>
          <a:xfrm>
            <a:off x="3082861" y="4381400"/>
            <a:ext cx="3390900" cy="1905000"/>
          </a:xfrm>
          <a:prstGeom prst="rect">
            <a:avLst/>
          </a:prstGeom>
        </p:spPr>
      </p:pic>
    </p:spTree>
    <p:extLst>
      <p:ext uri="{BB962C8B-B14F-4D97-AF65-F5344CB8AC3E}">
        <p14:creationId xmlns:p14="http://schemas.microsoft.com/office/powerpoint/2010/main" val="32988700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pPr marL="0" indent="0" algn="ctr">
              <a:buNone/>
            </a:pPr>
            <a:r>
              <a:rPr lang="lt-LT" dirty="0"/>
              <a:t>We </a:t>
            </a:r>
            <a:r>
              <a:rPr lang="lt-LT" dirty="0" err="1"/>
              <a:t>work</a:t>
            </a:r>
            <a:r>
              <a:rPr lang="lt-LT" dirty="0"/>
              <a:t> </a:t>
            </a:r>
            <a:r>
              <a:rPr lang="lt-LT" dirty="0" err="1"/>
              <a:t>with</a:t>
            </a:r>
            <a:r>
              <a:rPr lang="lt-LT" dirty="0"/>
              <a:t> </a:t>
            </a:r>
            <a:r>
              <a:rPr lang="lt-LT" dirty="0" err="1"/>
              <a:t>social</a:t>
            </a:r>
            <a:r>
              <a:rPr lang="lt-LT" dirty="0"/>
              <a:t> </a:t>
            </a:r>
            <a:r>
              <a:rPr lang="lt-LT" dirty="0" err="1"/>
              <a:t>partners</a:t>
            </a:r>
            <a:r>
              <a:rPr lang="lt-LT" dirty="0"/>
              <a:t> (Vilnius </a:t>
            </a:r>
            <a:r>
              <a:rPr lang="lt-LT" dirty="0" err="1"/>
              <a:t>university</a:t>
            </a:r>
            <a:r>
              <a:rPr lang="lt-LT" dirty="0"/>
              <a:t>, Vilnius Gediminas </a:t>
            </a:r>
            <a:r>
              <a:rPr lang="lt-LT" dirty="0" err="1"/>
              <a:t>Technical</a:t>
            </a:r>
            <a:r>
              <a:rPr lang="lt-LT" dirty="0"/>
              <a:t> </a:t>
            </a:r>
            <a:r>
              <a:rPr lang="lt-LT" dirty="0" smtClean="0"/>
              <a:t>University </a:t>
            </a:r>
            <a:r>
              <a:rPr lang="lt-LT" dirty="0" err="1" smtClean="0"/>
              <a:t>and</a:t>
            </a:r>
            <a:r>
              <a:rPr lang="lt-LT" dirty="0" smtClean="0"/>
              <a:t> etc.)</a:t>
            </a:r>
            <a:endParaRPr lang="lt-LT" dirty="0"/>
          </a:p>
          <a:p>
            <a:endParaRPr lang="lt-LT" dirty="0"/>
          </a:p>
        </p:txBody>
      </p:sp>
    </p:spTree>
    <p:extLst>
      <p:ext uri="{BB962C8B-B14F-4D97-AF65-F5344CB8AC3E}">
        <p14:creationId xmlns:p14="http://schemas.microsoft.com/office/powerpoint/2010/main" val="20832760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791874" y="2119313"/>
            <a:ext cx="5539615" cy="3603625"/>
          </a:xfrm>
          <a:prstGeom prst="rect">
            <a:avLst/>
          </a:prstGeom>
        </p:spPr>
      </p:pic>
    </p:spTree>
    <p:extLst>
      <p:ext uri="{BB962C8B-B14F-4D97-AF65-F5344CB8AC3E}">
        <p14:creationId xmlns:p14="http://schemas.microsoft.com/office/powerpoint/2010/main" val="40555524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2438399" y="2020067"/>
            <a:ext cx="4806245" cy="3603625"/>
          </a:xfrm>
          <a:prstGeom prst="rect">
            <a:avLst/>
          </a:prstGeom>
        </p:spPr>
      </p:pic>
    </p:spTree>
    <p:extLst>
      <p:ext uri="{BB962C8B-B14F-4D97-AF65-F5344CB8AC3E}">
        <p14:creationId xmlns:p14="http://schemas.microsoft.com/office/powerpoint/2010/main" val="41326239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66800" y="685801"/>
            <a:ext cx="6965245" cy="76199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a:solidFill>
                  <a:schemeClr val="accent4">
                    <a:lumMod val="75000"/>
                  </a:schemeClr>
                </a:solidFill>
                <a:latin typeface="Times New Roman" pitchFamily="18" charset="0"/>
                <a:cs typeface="Times New Roman" pitchFamily="18" charset="0"/>
              </a:rPr>
              <a:t>Google </a:t>
            </a:r>
            <a:r>
              <a:rPr lang="en-US" sz="3600" b="1" dirty="0" err="1">
                <a:solidFill>
                  <a:schemeClr val="accent4">
                    <a:lumMod val="75000"/>
                  </a:schemeClr>
                </a:solidFill>
                <a:latin typeface="Times New Roman" pitchFamily="18" charset="0"/>
                <a:cs typeface="Times New Roman" pitchFamily="18" charset="0"/>
              </a:rPr>
              <a:t>SketchUp</a:t>
            </a:r>
            <a:endParaRPr lang="en-US" sz="3600" b="1" dirty="0">
              <a:solidFill>
                <a:schemeClr val="accent4">
                  <a:lumMod val="75000"/>
                </a:schemeClr>
              </a:solidFill>
              <a:latin typeface="Times New Roman" pitchFamily="18" charset="0"/>
              <a:cs typeface="Times New Roman" pitchFamily="18" charset="0"/>
            </a:endParaRPr>
          </a:p>
        </p:txBody>
      </p:sp>
      <p:pic>
        <p:nvPicPr>
          <p:cNvPr id="2" name="Paveikslėlis 1"/>
          <p:cNvPicPr>
            <a:picLocks noChangeAspect="1"/>
          </p:cNvPicPr>
          <p:nvPr/>
        </p:nvPicPr>
        <p:blipFill>
          <a:blip r:embed="rId2"/>
          <a:stretch>
            <a:fillRect/>
          </a:stretch>
        </p:blipFill>
        <p:spPr>
          <a:xfrm>
            <a:off x="1371599" y="1426191"/>
            <a:ext cx="6355645" cy="4288809"/>
          </a:xfrm>
          <a:prstGeom prst="rect">
            <a:avLst/>
          </a:prstGeom>
        </p:spPr>
      </p:pic>
    </p:spTree>
    <p:extLst>
      <p:ext uri="{BB962C8B-B14F-4D97-AF65-F5344CB8AC3E}">
        <p14:creationId xmlns:p14="http://schemas.microsoft.com/office/powerpoint/2010/main" val="34547470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a:stretch>
            <a:fillRect/>
          </a:stretch>
        </p:blipFill>
        <p:spPr>
          <a:xfrm>
            <a:off x="1295400" y="1167188"/>
            <a:ext cx="6629400" cy="4523624"/>
          </a:xfrm>
          <a:prstGeom prst="rect">
            <a:avLst/>
          </a:prstGeom>
        </p:spPr>
      </p:pic>
    </p:spTree>
    <p:extLst>
      <p:ext uri="{BB962C8B-B14F-4D97-AF65-F5344CB8AC3E}">
        <p14:creationId xmlns:p14="http://schemas.microsoft.com/office/powerpoint/2010/main" val="22483348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fontScale="90000"/>
          </a:bodyPr>
          <a:lstStyle/>
          <a:p>
            <a:r>
              <a:rPr lang="lt-LT" dirty="0" err="1" smtClean="0"/>
              <a:t>Educational</a:t>
            </a:r>
            <a:r>
              <a:rPr lang="lt-LT" dirty="0" smtClean="0"/>
              <a:t> </a:t>
            </a:r>
            <a:r>
              <a:rPr lang="lt-LT" dirty="0" err="1" smtClean="0"/>
              <a:t>system</a:t>
            </a:r>
            <a:r>
              <a:rPr lang="lt-LT" dirty="0" smtClean="0"/>
              <a:t> </a:t>
            </a:r>
            <a:r>
              <a:rPr lang="lt-LT" dirty="0" err="1" smtClean="0"/>
              <a:t>in</a:t>
            </a:r>
            <a:r>
              <a:rPr lang="lt-LT" dirty="0" smtClean="0"/>
              <a:t> Lithuania</a:t>
            </a:r>
            <a:endParaRPr lang="lt-LT" dirty="0"/>
          </a:p>
        </p:txBody>
      </p:sp>
      <p:sp>
        <p:nvSpPr>
          <p:cNvPr id="3" name="Turinio vietos rezervavimo ženklas 2"/>
          <p:cNvSpPr>
            <a:spLocks noGrp="1"/>
          </p:cNvSpPr>
          <p:nvPr>
            <p:ph idx="1"/>
          </p:nvPr>
        </p:nvSpPr>
        <p:spPr/>
        <p:txBody>
          <a:bodyPr/>
          <a:lstStyle/>
          <a:p>
            <a:pPr marL="0" indent="0">
              <a:buNone/>
            </a:pPr>
            <a:r>
              <a:rPr lang="lt-LT" dirty="0" err="1" smtClean="0"/>
              <a:t>Educational</a:t>
            </a:r>
            <a:r>
              <a:rPr lang="lt-LT" dirty="0" smtClean="0"/>
              <a:t> </a:t>
            </a:r>
            <a:r>
              <a:rPr lang="lt-LT" dirty="0" err="1" smtClean="0"/>
              <a:t>institucions</a:t>
            </a:r>
            <a:r>
              <a:rPr lang="lt-LT" dirty="0" smtClean="0"/>
              <a:t> are </a:t>
            </a:r>
            <a:r>
              <a:rPr lang="lt-LT" dirty="0" err="1" smtClean="0"/>
              <a:t>state</a:t>
            </a:r>
            <a:r>
              <a:rPr lang="lt-LT" dirty="0" smtClean="0"/>
              <a:t>, </a:t>
            </a:r>
            <a:r>
              <a:rPr lang="lt-LT" dirty="0" err="1" smtClean="0"/>
              <a:t>municipality</a:t>
            </a:r>
            <a:r>
              <a:rPr lang="lt-LT" dirty="0" smtClean="0"/>
              <a:t> </a:t>
            </a:r>
            <a:r>
              <a:rPr lang="lt-LT" dirty="0" err="1" smtClean="0"/>
              <a:t>or</a:t>
            </a:r>
            <a:r>
              <a:rPr lang="lt-LT" dirty="0" smtClean="0"/>
              <a:t> </a:t>
            </a:r>
            <a:r>
              <a:rPr lang="lt-LT" dirty="0" err="1" smtClean="0"/>
              <a:t>private</a:t>
            </a:r>
            <a:r>
              <a:rPr lang="lt-LT" dirty="0" smtClean="0"/>
              <a:t>;</a:t>
            </a:r>
          </a:p>
          <a:p>
            <a:pPr marL="0" indent="0">
              <a:buNone/>
            </a:pPr>
            <a:r>
              <a:rPr lang="lt-LT" dirty="0" err="1" smtClean="0"/>
              <a:t>Education</a:t>
            </a:r>
            <a:r>
              <a:rPr lang="lt-LT" dirty="0" smtClean="0"/>
              <a:t> </a:t>
            </a:r>
            <a:r>
              <a:rPr lang="lt-LT" dirty="0" err="1" smtClean="0"/>
              <a:t>is</a:t>
            </a:r>
            <a:r>
              <a:rPr lang="lt-LT" dirty="0" smtClean="0"/>
              <a:t> </a:t>
            </a:r>
            <a:r>
              <a:rPr lang="lt-LT" dirty="0" err="1" smtClean="0"/>
              <a:t>free</a:t>
            </a:r>
            <a:r>
              <a:rPr lang="lt-LT" dirty="0" smtClean="0"/>
              <a:t> </a:t>
            </a:r>
            <a:r>
              <a:rPr lang="lt-LT" dirty="0" err="1" smtClean="0"/>
              <a:t>of</a:t>
            </a:r>
            <a:r>
              <a:rPr lang="lt-LT" dirty="0" smtClean="0"/>
              <a:t> </a:t>
            </a:r>
            <a:r>
              <a:rPr lang="lt-LT" dirty="0" err="1" smtClean="0"/>
              <a:t>charge</a:t>
            </a:r>
            <a:r>
              <a:rPr lang="lt-LT" dirty="0" smtClean="0"/>
              <a:t> (</a:t>
            </a:r>
            <a:r>
              <a:rPr lang="lt-LT" dirty="0" err="1" smtClean="0"/>
              <a:t>except</a:t>
            </a:r>
            <a:r>
              <a:rPr lang="lt-LT" dirty="0" smtClean="0"/>
              <a:t> </a:t>
            </a:r>
            <a:r>
              <a:rPr lang="lt-LT" dirty="0" err="1" smtClean="0"/>
              <a:t>private</a:t>
            </a:r>
            <a:r>
              <a:rPr lang="lt-LT" dirty="0" smtClean="0"/>
              <a:t> </a:t>
            </a:r>
            <a:r>
              <a:rPr lang="lt-LT" dirty="0" err="1" smtClean="0"/>
              <a:t>schools</a:t>
            </a:r>
            <a:r>
              <a:rPr lang="lt-LT" dirty="0" smtClean="0"/>
              <a:t>);</a:t>
            </a:r>
          </a:p>
          <a:p>
            <a:pPr marL="0" indent="0">
              <a:buNone/>
            </a:pPr>
            <a:r>
              <a:rPr lang="lt-LT" dirty="0" err="1" smtClean="0"/>
              <a:t>Education</a:t>
            </a:r>
            <a:r>
              <a:rPr lang="lt-LT" dirty="0" smtClean="0"/>
              <a:t> </a:t>
            </a:r>
            <a:r>
              <a:rPr lang="lt-LT" dirty="0" err="1" smtClean="0"/>
              <a:t>is</a:t>
            </a:r>
            <a:r>
              <a:rPr lang="lt-LT" dirty="0" smtClean="0"/>
              <a:t> </a:t>
            </a:r>
            <a:r>
              <a:rPr lang="lt-LT" dirty="0" err="1" smtClean="0"/>
              <a:t>compulsary</a:t>
            </a:r>
            <a:r>
              <a:rPr lang="lt-LT" dirty="0" smtClean="0"/>
              <a:t> </a:t>
            </a:r>
            <a:r>
              <a:rPr lang="lt-LT" dirty="0" err="1" smtClean="0"/>
              <a:t>from</a:t>
            </a:r>
            <a:r>
              <a:rPr lang="lt-LT" dirty="0" smtClean="0"/>
              <a:t> 6 </a:t>
            </a:r>
            <a:r>
              <a:rPr lang="lt-LT" dirty="0" err="1" smtClean="0"/>
              <a:t>till</a:t>
            </a:r>
            <a:r>
              <a:rPr lang="lt-LT" dirty="0" smtClean="0"/>
              <a:t> 16 </a:t>
            </a:r>
            <a:r>
              <a:rPr lang="lt-LT" dirty="0" err="1" smtClean="0"/>
              <a:t>years</a:t>
            </a:r>
            <a:r>
              <a:rPr lang="lt-LT" dirty="0" smtClean="0"/>
              <a:t>;</a:t>
            </a:r>
          </a:p>
          <a:p>
            <a:pPr marL="0" indent="0">
              <a:buNone/>
            </a:pPr>
            <a:r>
              <a:rPr lang="lt-LT" dirty="0" err="1" smtClean="0"/>
              <a:t>The</a:t>
            </a:r>
            <a:r>
              <a:rPr lang="lt-LT" dirty="0" smtClean="0"/>
              <a:t> </a:t>
            </a:r>
            <a:r>
              <a:rPr lang="lt-LT" dirty="0" err="1" smtClean="0"/>
              <a:t>official</a:t>
            </a:r>
            <a:r>
              <a:rPr lang="lt-LT" dirty="0" smtClean="0"/>
              <a:t> </a:t>
            </a:r>
            <a:r>
              <a:rPr lang="lt-LT" dirty="0" err="1" smtClean="0"/>
              <a:t>language</a:t>
            </a:r>
            <a:r>
              <a:rPr lang="lt-LT" dirty="0" smtClean="0"/>
              <a:t> at </a:t>
            </a:r>
            <a:r>
              <a:rPr lang="lt-LT" dirty="0" err="1" smtClean="0"/>
              <a:t>schools</a:t>
            </a:r>
            <a:r>
              <a:rPr lang="lt-LT" dirty="0" smtClean="0"/>
              <a:t> </a:t>
            </a:r>
            <a:r>
              <a:rPr lang="lt-LT" dirty="0" err="1" smtClean="0"/>
              <a:t>is</a:t>
            </a:r>
            <a:r>
              <a:rPr lang="lt-LT" dirty="0" smtClean="0"/>
              <a:t> </a:t>
            </a:r>
            <a:r>
              <a:rPr lang="lt-LT" dirty="0" err="1" smtClean="0"/>
              <a:t>lithuanian</a:t>
            </a:r>
            <a:r>
              <a:rPr lang="lt-LT" dirty="0" smtClean="0"/>
              <a:t>.</a:t>
            </a:r>
          </a:p>
        </p:txBody>
      </p:sp>
    </p:spTree>
    <p:extLst>
      <p:ext uri="{BB962C8B-B14F-4D97-AF65-F5344CB8AC3E}">
        <p14:creationId xmlns:p14="http://schemas.microsoft.com/office/powerpoint/2010/main" val="34778401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err="1" smtClean="0"/>
              <a:t>Integrated</a:t>
            </a:r>
            <a:r>
              <a:rPr lang="lt-LT" dirty="0" smtClean="0"/>
              <a:t> </a:t>
            </a:r>
            <a:r>
              <a:rPr lang="lt-LT" dirty="0" err="1"/>
              <a:t>science</a:t>
            </a:r>
            <a:r>
              <a:rPr lang="lt-LT" dirty="0"/>
              <a:t> </a:t>
            </a:r>
            <a:r>
              <a:rPr lang="lt-LT" dirty="0" err="1"/>
              <a:t>course</a:t>
            </a:r>
            <a:endParaRPr lang="lt-LT" dirty="0"/>
          </a:p>
        </p:txBody>
      </p:sp>
      <p:sp>
        <p:nvSpPr>
          <p:cNvPr id="3" name="Turinio vietos rezervavimo ženklas 2"/>
          <p:cNvSpPr>
            <a:spLocks noGrp="1"/>
          </p:cNvSpPr>
          <p:nvPr>
            <p:ph idx="1"/>
          </p:nvPr>
        </p:nvSpPr>
        <p:spPr/>
        <p:txBody>
          <a:bodyPr/>
          <a:lstStyle/>
          <a:p>
            <a:pPr marL="0" indent="0">
              <a:buNone/>
            </a:pPr>
            <a:r>
              <a:rPr lang="lt-LT" dirty="0" smtClean="0"/>
              <a:t>T</a:t>
            </a:r>
            <a:r>
              <a:rPr lang="en-US" dirty="0" smtClean="0"/>
              <a:t>here </a:t>
            </a:r>
            <a:r>
              <a:rPr lang="en-US" dirty="0"/>
              <a:t>are no separate </a:t>
            </a:r>
            <a:r>
              <a:rPr lang="lt-LT" dirty="0" err="1" smtClean="0"/>
              <a:t>subjects</a:t>
            </a:r>
            <a:r>
              <a:rPr lang="lt-LT" dirty="0" smtClean="0"/>
              <a:t> </a:t>
            </a:r>
            <a:r>
              <a:rPr lang="lt-LT" dirty="0" err="1" smtClean="0"/>
              <a:t>biology</a:t>
            </a:r>
            <a:r>
              <a:rPr lang="lt-LT" dirty="0" smtClean="0"/>
              <a:t>, </a:t>
            </a:r>
            <a:r>
              <a:rPr lang="lt-LT" dirty="0" err="1" smtClean="0"/>
              <a:t>chemistry</a:t>
            </a:r>
            <a:r>
              <a:rPr lang="lt-LT" dirty="0" smtClean="0"/>
              <a:t>, </a:t>
            </a:r>
            <a:r>
              <a:rPr lang="lt-LT" dirty="0" err="1" smtClean="0"/>
              <a:t>physics</a:t>
            </a:r>
            <a:r>
              <a:rPr lang="lt-LT" dirty="0" smtClean="0"/>
              <a:t> at 5-7 </a:t>
            </a:r>
            <a:r>
              <a:rPr lang="lt-LT" dirty="0" err="1" smtClean="0"/>
              <a:t>classes</a:t>
            </a:r>
            <a:r>
              <a:rPr lang="lt-LT" dirty="0" smtClean="0"/>
              <a:t>.</a:t>
            </a:r>
          </a:p>
          <a:p>
            <a:pPr marL="0" indent="0">
              <a:buNone/>
            </a:pPr>
            <a:r>
              <a:rPr lang="en-US" dirty="0"/>
              <a:t>All these subjects are taught in an integrated way as one </a:t>
            </a:r>
            <a:r>
              <a:rPr lang="en-US" dirty="0" smtClean="0"/>
              <a:t>subject</a:t>
            </a:r>
            <a:r>
              <a:rPr lang="lt-LT" dirty="0" smtClean="0"/>
              <a:t>.</a:t>
            </a:r>
            <a:endParaRPr lang="lt-LT" dirty="0"/>
          </a:p>
        </p:txBody>
      </p:sp>
    </p:spTree>
    <p:extLst>
      <p:ext uri="{BB962C8B-B14F-4D97-AF65-F5344CB8AC3E}">
        <p14:creationId xmlns:p14="http://schemas.microsoft.com/office/powerpoint/2010/main" val="38314709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err="1" smtClean="0"/>
              <a:t>Non-formal</a:t>
            </a:r>
            <a:r>
              <a:rPr lang="lt-LT" dirty="0"/>
              <a:t> </a:t>
            </a:r>
            <a:r>
              <a:rPr lang="lt-LT" dirty="0" err="1" smtClean="0"/>
              <a:t>education</a:t>
            </a:r>
            <a:endParaRPr lang="lt-LT" dirty="0"/>
          </a:p>
        </p:txBody>
      </p:sp>
      <p:pic>
        <p:nvPicPr>
          <p:cNvPr id="4" name="Turinio vietos rezervavimo ženklas 3"/>
          <p:cNvPicPr>
            <a:picLocks noGrp="1" noChangeAspect="1"/>
          </p:cNvPicPr>
          <p:nvPr>
            <p:ph idx="1"/>
          </p:nvPr>
        </p:nvPicPr>
        <p:blipFill>
          <a:blip r:embed="rId2"/>
          <a:stretch>
            <a:fillRect/>
          </a:stretch>
        </p:blipFill>
        <p:spPr>
          <a:xfrm>
            <a:off x="1676400" y="2119313"/>
            <a:ext cx="6019800" cy="3603625"/>
          </a:xfrm>
          <a:prstGeom prst="rect">
            <a:avLst/>
          </a:prstGeom>
        </p:spPr>
      </p:pic>
    </p:spTree>
    <p:extLst>
      <p:ext uri="{BB962C8B-B14F-4D97-AF65-F5344CB8AC3E}">
        <p14:creationId xmlns:p14="http://schemas.microsoft.com/office/powerpoint/2010/main" val="3669864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3675" y="2178661"/>
            <a:ext cx="6196013" cy="3484928"/>
          </a:xfrm>
        </p:spPr>
      </p:pic>
    </p:spTree>
    <p:extLst>
      <p:ext uri="{BB962C8B-B14F-4D97-AF65-F5344CB8AC3E}">
        <p14:creationId xmlns:p14="http://schemas.microsoft.com/office/powerpoint/2010/main" val="658312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120423" y="1444225"/>
            <a:ext cx="3222977" cy="3432576"/>
          </a:xfrm>
          <a:prstGeom prst="rect">
            <a:avLst/>
          </a:prstGeom>
        </p:spPr>
      </p:pic>
      <p:pic>
        <p:nvPicPr>
          <p:cNvPr id="5" name="Paveikslėlis 4"/>
          <p:cNvPicPr>
            <a:picLocks noChangeAspect="1"/>
          </p:cNvPicPr>
          <p:nvPr/>
        </p:nvPicPr>
        <p:blipFill>
          <a:blip r:embed="rId3"/>
          <a:stretch>
            <a:fillRect/>
          </a:stretch>
        </p:blipFill>
        <p:spPr>
          <a:xfrm>
            <a:off x="4800600" y="1444225"/>
            <a:ext cx="3127519" cy="3432576"/>
          </a:xfrm>
          <a:prstGeom prst="rect">
            <a:avLst/>
          </a:prstGeom>
        </p:spPr>
      </p:pic>
    </p:spTree>
    <p:extLst>
      <p:ext uri="{BB962C8B-B14F-4D97-AF65-F5344CB8AC3E}">
        <p14:creationId xmlns:p14="http://schemas.microsoft.com/office/powerpoint/2010/main" val="41958529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895792" y="2119313"/>
            <a:ext cx="5331778" cy="3603625"/>
          </a:xfrm>
          <a:prstGeom prst="rect">
            <a:avLst/>
          </a:prstGeom>
        </p:spPr>
      </p:pic>
    </p:spTree>
    <p:extLst>
      <p:ext uri="{BB962C8B-B14F-4D97-AF65-F5344CB8AC3E}">
        <p14:creationId xmlns:p14="http://schemas.microsoft.com/office/powerpoint/2010/main" val="14942966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981200" y="1371601"/>
            <a:ext cx="5105400" cy="4351338"/>
          </a:xfrm>
          <a:prstGeom prst="rect">
            <a:avLst/>
          </a:prstGeom>
        </p:spPr>
      </p:pic>
    </p:spTree>
    <p:extLst>
      <p:ext uri="{BB962C8B-B14F-4D97-AF65-F5344CB8AC3E}">
        <p14:creationId xmlns:p14="http://schemas.microsoft.com/office/powerpoint/2010/main" val="4564033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smtClean="0"/>
              <a:t>International </a:t>
            </a:r>
            <a:r>
              <a:rPr lang="lt-LT" dirty="0" err="1" smtClean="0"/>
              <a:t>projects</a:t>
            </a:r>
            <a:endParaRPr lang="lt-LT" dirty="0"/>
          </a:p>
        </p:txBody>
      </p:sp>
      <p:sp>
        <p:nvSpPr>
          <p:cNvPr id="3" name="Turinio vietos rezervavimo ženklas 2"/>
          <p:cNvSpPr>
            <a:spLocks noGrp="1"/>
          </p:cNvSpPr>
          <p:nvPr>
            <p:ph idx="1"/>
          </p:nvPr>
        </p:nvSpPr>
        <p:spPr/>
        <p:txBody>
          <a:bodyPr/>
          <a:lstStyle/>
          <a:p>
            <a:r>
              <a:rPr lang="en-US" dirty="0" smtClean="0"/>
              <a:t>Erasmus+</a:t>
            </a:r>
          </a:p>
          <a:p>
            <a:r>
              <a:rPr lang="en-US" dirty="0" smtClean="0"/>
              <a:t>Promoting </a:t>
            </a:r>
            <a:r>
              <a:rPr lang="en-US" dirty="0"/>
              <a:t>teacher leadership by improving student achievement in STEAM </a:t>
            </a:r>
            <a:r>
              <a:rPr lang="en-US" dirty="0" smtClean="0"/>
              <a:t>subjects (KA1; 2017-2019)</a:t>
            </a:r>
          </a:p>
          <a:p>
            <a:r>
              <a:rPr lang="en-US"/>
              <a:t>„STEAM within the classroom: solving ecological problems in </a:t>
            </a:r>
            <a:r>
              <a:rPr lang="en-US"/>
              <a:t>collaboration</a:t>
            </a:r>
            <a:r>
              <a:rPr lang="en-US" smtClean="0"/>
              <a:t>“(KA229)</a:t>
            </a:r>
          </a:p>
          <a:p>
            <a:pPr marL="0" indent="0">
              <a:buNone/>
            </a:pPr>
            <a:endParaRPr lang="lt-LT" dirty="0"/>
          </a:p>
        </p:txBody>
      </p:sp>
    </p:spTree>
    <p:extLst>
      <p:ext uri="{BB962C8B-B14F-4D97-AF65-F5344CB8AC3E}">
        <p14:creationId xmlns:p14="http://schemas.microsoft.com/office/powerpoint/2010/main" val="22901127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err="1" smtClean="0"/>
              <a:t>Results</a:t>
            </a:r>
            <a:endParaRPr lang="lt-LT" dirty="0"/>
          </a:p>
        </p:txBody>
      </p:sp>
      <p:pic>
        <p:nvPicPr>
          <p:cNvPr id="6" name="Turinio vietos rezervavimo ženklas 5"/>
          <p:cNvPicPr>
            <a:picLocks noGrp="1" noChangeAspect="1"/>
          </p:cNvPicPr>
          <p:nvPr>
            <p:ph idx="1"/>
          </p:nvPr>
        </p:nvPicPr>
        <p:blipFill>
          <a:blip r:embed="rId2"/>
          <a:stretch>
            <a:fillRect/>
          </a:stretch>
        </p:blipFill>
        <p:spPr>
          <a:xfrm>
            <a:off x="1463675" y="2150169"/>
            <a:ext cx="6196013" cy="3541913"/>
          </a:xfrm>
          <a:prstGeom prst="rect">
            <a:avLst/>
          </a:prstGeom>
        </p:spPr>
      </p:pic>
    </p:spTree>
    <p:extLst>
      <p:ext uri="{BB962C8B-B14F-4D97-AF65-F5344CB8AC3E}">
        <p14:creationId xmlns:p14="http://schemas.microsoft.com/office/powerpoint/2010/main" val="19077377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4" name="Turinio vietos rezervavimo ženklas 3"/>
          <p:cNvPicPr>
            <a:picLocks noGrp="1" noChangeAspect="1"/>
          </p:cNvPicPr>
          <p:nvPr>
            <p:ph idx="1"/>
          </p:nvPr>
        </p:nvPicPr>
        <p:blipFill>
          <a:blip r:embed="rId2"/>
          <a:stretch>
            <a:fillRect/>
          </a:stretch>
        </p:blipFill>
        <p:spPr>
          <a:xfrm>
            <a:off x="1095023" y="1447801"/>
            <a:ext cx="7058377" cy="4275138"/>
          </a:xfrm>
          <a:prstGeom prst="rect">
            <a:avLst/>
          </a:prstGeom>
        </p:spPr>
      </p:pic>
    </p:spTree>
    <p:extLst>
      <p:ext uri="{BB962C8B-B14F-4D97-AF65-F5344CB8AC3E}">
        <p14:creationId xmlns:p14="http://schemas.microsoft.com/office/powerpoint/2010/main" val="37862289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err="1" smtClean="0"/>
              <a:t>In</a:t>
            </a:r>
            <a:r>
              <a:rPr lang="lt-LT" dirty="0" smtClean="0"/>
              <a:t> </a:t>
            </a:r>
            <a:r>
              <a:rPr lang="lt-LT" dirty="0" err="1" smtClean="0"/>
              <a:t>summary</a:t>
            </a:r>
            <a:endParaRPr lang="lt-LT" dirty="0"/>
          </a:p>
        </p:txBody>
      </p:sp>
      <p:sp>
        <p:nvSpPr>
          <p:cNvPr id="3" name="Turinio vietos rezervavimo ženklas 2"/>
          <p:cNvSpPr>
            <a:spLocks noGrp="1"/>
          </p:cNvSpPr>
          <p:nvPr>
            <p:ph idx="1"/>
          </p:nvPr>
        </p:nvSpPr>
        <p:spPr/>
        <p:txBody>
          <a:bodyPr>
            <a:normAutofit fontScale="92500" lnSpcReduction="20000"/>
          </a:bodyPr>
          <a:lstStyle/>
          <a:p>
            <a:r>
              <a:rPr lang="lt-LT" dirty="0" err="1" smtClean="0"/>
              <a:t>Very</a:t>
            </a:r>
            <a:r>
              <a:rPr lang="lt-LT" dirty="0" smtClean="0"/>
              <a:t> important </a:t>
            </a:r>
            <a:r>
              <a:rPr lang="en-US" dirty="0"/>
              <a:t>for steam training and student </a:t>
            </a:r>
            <a:r>
              <a:rPr lang="en-US" dirty="0" smtClean="0"/>
              <a:t>motivation</a:t>
            </a:r>
            <a:r>
              <a:rPr lang="lt-LT" dirty="0" smtClean="0"/>
              <a:t>:</a:t>
            </a:r>
          </a:p>
          <a:p>
            <a:r>
              <a:rPr lang="lt-LT" dirty="0" err="1" smtClean="0"/>
              <a:t>Learning</a:t>
            </a:r>
            <a:r>
              <a:rPr lang="lt-LT" dirty="0" smtClean="0"/>
              <a:t> </a:t>
            </a:r>
            <a:r>
              <a:rPr lang="lt-LT" dirty="0" err="1"/>
              <a:t>by</a:t>
            </a:r>
            <a:r>
              <a:rPr lang="lt-LT" dirty="0"/>
              <a:t> </a:t>
            </a:r>
            <a:r>
              <a:rPr lang="lt-LT" dirty="0" err="1" smtClean="0"/>
              <a:t>Exploration</a:t>
            </a:r>
            <a:r>
              <a:rPr lang="lt-LT" dirty="0" smtClean="0"/>
              <a:t> </a:t>
            </a:r>
            <a:r>
              <a:rPr lang="lt-LT" dirty="0" err="1" smtClean="0"/>
              <a:t>from</a:t>
            </a:r>
            <a:r>
              <a:rPr lang="lt-LT" dirty="0" smtClean="0"/>
              <a:t> </a:t>
            </a:r>
            <a:r>
              <a:rPr lang="lt-LT" dirty="0" err="1" smtClean="0"/>
              <a:t>pre-primary</a:t>
            </a:r>
            <a:r>
              <a:rPr lang="lt-LT" dirty="0" smtClean="0"/>
              <a:t> </a:t>
            </a:r>
            <a:r>
              <a:rPr lang="lt-LT" dirty="0" err="1" smtClean="0"/>
              <a:t>school</a:t>
            </a:r>
            <a:endParaRPr lang="lt-LT" dirty="0"/>
          </a:p>
          <a:p>
            <a:r>
              <a:rPr lang="en-US" dirty="0" smtClean="0"/>
              <a:t>Student </a:t>
            </a:r>
            <a:r>
              <a:rPr lang="en-US" dirty="0"/>
              <a:t>collaboration </a:t>
            </a:r>
            <a:r>
              <a:rPr lang="en-US" dirty="0" smtClean="0"/>
              <a:t>and </a:t>
            </a:r>
            <a:r>
              <a:rPr lang="en-US" dirty="0"/>
              <a:t>teamwork is encouraged.</a:t>
            </a:r>
            <a:endParaRPr lang="lt-LT" dirty="0" smtClean="0"/>
          </a:p>
          <a:p>
            <a:r>
              <a:rPr lang="en-US" dirty="0" smtClean="0"/>
              <a:t>We </a:t>
            </a:r>
            <a:r>
              <a:rPr lang="en-US" dirty="0"/>
              <a:t>devote at least 30 percent of the subject-matter lessons during the school year to developing experimental and practical skills</a:t>
            </a:r>
            <a:r>
              <a:rPr lang="en-US" dirty="0" smtClean="0"/>
              <a:t>.</a:t>
            </a:r>
            <a:endParaRPr lang="lt-LT" dirty="0" smtClean="0"/>
          </a:p>
          <a:p>
            <a:r>
              <a:rPr lang="lt-LT" dirty="0" err="1" smtClean="0"/>
              <a:t>Natural</a:t>
            </a:r>
            <a:r>
              <a:rPr lang="lt-LT" dirty="0" smtClean="0"/>
              <a:t> </a:t>
            </a:r>
            <a:r>
              <a:rPr lang="lt-LT" dirty="0" err="1"/>
              <a:t>science</a:t>
            </a:r>
            <a:r>
              <a:rPr lang="lt-LT" dirty="0"/>
              <a:t> </a:t>
            </a:r>
            <a:r>
              <a:rPr lang="lt-LT" dirty="0" err="1" smtClean="0"/>
              <a:t>projects</a:t>
            </a:r>
            <a:endParaRPr lang="lt-LT" dirty="0" smtClean="0"/>
          </a:p>
          <a:p>
            <a:r>
              <a:rPr lang="en-US" dirty="0"/>
              <a:t>interactive teaching/learning methods</a:t>
            </a:r>
            <a:endParaRPr lang="lt-LT" dirty="0" smtClean="0"/>
          </a:p>
          <a:p>
            <a:r>
              <a:rPr lang="lt-LT" dirty="0" smtClean="0"/>
              <a:t>P</a:t>
            </a:r>
            <a:r>
              <a:rPr lang="en-US" dirty="0" err="1" smtClean="0"/>
              <a:t>urposeful</a:t>
            </a:r>
            <a:r>
              <a:rPr lang="en-US" dirty="0" smtClean="0"/>
              <a:t> </a:t>
            </a:r>
            <a:r>
              <a:rPr lang="en-US" dirty="0"/>
              <a:t>in-service training of teachers</a:t>
            </a:r>
            <a:endParaRPr lang="lt-LT" dirty="0"/>
          </a:p>
        </p:txBody>
      </p:sp>
    </p:spTree>
    <p:extLst>
      <p:ext uri="{BB962C8B-B14F-4D97-AF65-F5344CB8AC3E}">
        <p14:creationId xmlns:p14="http://schemas.microsoft.com/office/powerpoint/2010/main" val="980913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r>
              <a:rPr lang="lt-LT" dirty="0" err="1" smtClean="0"/>
              <a:t>There</a:t>
            </a:r>
            <a:r>
              <a:rPr lang="lt-LT" dirty="0" smtClean="0"/>
              <a:t> are 2 </a:t>
            </a:r>
            <a:r>
              <a:rPr lang="lt-LT" dirty="0" err="1" smtClean="0"/>
              <a:t>semesters</a:t>
            </a:r>
            <a:r>
              <a:rPr lang="lt-LT" dirty="0" smtClean="0"/>
              <a:t> </a:t>
            </a:r>
            <a:r>
              <a:rPr lang="lt-LT" dirty="0" err="1" smtClean="0"/>
              <a:t>or</a:t>
            </a:r>
            <a:r>
              <a:rPr lang="lt-LT" dirty="0" smtClean="0"/>
              <a:t> 3 </a:t>
            </a:r>
            <a:r>
              <a:rPr lang="lt-LT" dirty="0" err="1" smtClean="0"/>
              <a:t>terms</a:t>
            </a:r>
            <a:r>
              <a:rPr lang="lt-LT" dirty="0" smtClean="0"/>
              <a:t> per </a:t>
            </a:r>
            <a:r>
              <a:rPr lang="lt-LT" dirty="0" err="1" smtClean="0"/>
              <a:t>year</a:t>
            </a:r>
            <a:r>
              <a:rPr lang="lt-LT" dirty="0" smtClean="0"/>
              <a:t>.</a:t>
            </a:r>
          </a:p>
          <a:p>
            <a:r>
              <a:rPr lang="lt-LT" dirty="0" smtClean="0"/>
              <a:t>A </a:t>
            </a:r>
            <a:r>
              <a:rPr lang="lt-LT" dirty="0" err="1" smtClean="0"/>
              <a:t>lessons</a:t>
            </a:r>
            <a:r>
              <a:rPr lang="lt-LT" dirty="0" smtClean="0"/>
              <a:t> </a:t>
            </a:r>
            <a:r>
              <a:rPr lang="lt-LT" dirty="0" err="1" smtClean="0"/>
              <a:t>last</a:t>
            </a:r>
            <a:r>
              <a:rPr lang="lt-LT" dirty="0" smtClean="0"/>
              <a:t> </a:t>
            </a:r>
            <a:r>
              <a:rPr lang="lt-LT" dirty="0" err="1" smtClean="0"/>
              <a:t>for</a:t>
            </a:r>
            <a:r>
              <a:rPr lang="lt-LT" dirty="0" smtClean="0"/>
              <a:t> 45 min., </a:t>
            </a:r>
            <a:r>
              <a:rPr lang="lt-LT" dirty="0" err="1" smtClean="0"/>
              <a:t>but</a:t>
            </a:r>
            <a:r>
              <a:rPr lang="lt-LT" dirty="0" smtClean="0"/>
              <a:t> </a:t>
            </a:r>
            <a:r>
              <a:rPr lang="lt-LT" dirty="0" err="1" smtClean="0"/>
              <a:t>for</a:t>
            </a:r>
            <a:r>
              <a:rPr lang="lt-LT" dirty="0" smtClean="0"/>
              <a:t> 1st </a:t>
            </a:r>
            <a:r>
              <a:rPr lang="lt-LT" dirty="0" err="1" smtClean="0"/>
              <a:t>clas</a:t>
            </a:r>
            <a:r>
              <a:rPr lang="lt-LT" dirty="0" err="1"/>
              <a:t>s</a:t>
            </a:r>
            <a:r>
              <a:rPr lang="lt-LT" dirty="0" smtClean="0"/>
              <a:t>– 35 min. </a:t>
            </a:r>
          </a:p>
          <a:p>
            <a:r>
              <a:rPr lang="lt-LT" dirty="0" err="1" smtClean="0"/>
              <a:t>There</a:t>
            </a:r>
            <a:r>
              <a:rPr lang="lt-LT" dirty="0" smtClean="0"/>
              <a:t> are 20-22 </a:t>
            </a:r>
            <a:r>
              <a:rPr lang="lt-LT" dirty="0" err="1" smtClean="0"/>
              <a:t>students</a:t>
            </a:r>
            <a:r>
              <a:rPr lang="lt-LT" dirty="0" smtClean="0"/>
              <a:t> </a:t>
            </a:r>
            <a:r>
              <a:rPr lang="lt-LT" dirty="0" err="1" smtClean="0"/>
              <a:t>in</a:t>
            </a:r>
            <a:r>
              <a:rPr lang="lt-LT" dirty="0" smtClean="0"/>
              <a:t> a </a:t>
            </a:r>
            <a:r>
              <a:rPr lang="lt-LT" dirty="0" err="1" smtClean="0"/>
              <a:t>class</a:t>
            </a:r>
            <a:r>
              <a:rPr lang="lt-LT" dirty="0" smtClean="0"/>
              <a:t>.</a:t>
            </a:r>
          </a:p>
          <a:p>
            <a:endParaRPr lang="lt-LT" dirty="0"/>
          </a:p>
        </p:txBody>
      </p:sp>
    </p:spTree>
    <p:extLst>
      <p:ext uri="{BB962C8B-B14F-4D97-AF65-F5344CB8AC3E}">
        <p14:creationId xmlns:p14="http://schemas.microsoft.com/office/powerpoint/2010/main" val="5678645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fontScale="90000"/>
          </a:bodyPr>
          <a:lstStyle/>
          <a:p>
            <a:r>
              <a:rPr lang="en-US" dirty="0"/>
              <a:t>Leadership</a:t>
            </a:r>
            <a:br>
              <a:rPr lang="en-US" dirty="0"/>
            </a:br>
            <a:r>
              <a:rPr lang="en-US" sz="1800" b="1" dirty="0">
                <a:solidFill>
                  <a:srgbClr val="FF0000"/>
                </a:solidFill>
                <a:latin typeface="Times New Roman" panose="02020603050405020304" pitchFamily="18" charset="0"/>
                <a:cs typeface="Times New Roman" panose="02020603050405020304" pitchFamily="18" charset="0"/>
              </a:rPr>
              <a:t>And, of course, all this would not be without .... TEACHERS - LEADERS, </a:t>
            </a:r>
            <a:r>
              <a:rPr lang="en-US" sz="1800" b="1" dirty="0" smtClean="0">
                <a:solidFill>
                  <a:srgbClr val="FF0000"/>
                </a:solidFill>
                <a:latin typeface="Times New Roman" panose="02020603050405020304" pitchFamily="18" charset="0"/>
                <a:cs typeface="Times New Roman" panose="02020603050405020304" pitchFamily="18" charset="0"/>
              </a:rPr>
              <a:t>ENTHUSIASTS, </a:t>
            </a:r>
            <a:r>
              <a:rPr lang="en-US" sz="1800" b="1" dirty="0">
                <a:solidFill>
                  <a:srgbClr val="FF0000"/>
                </a:solidFill>
                <a:latin typeface="Times New Roman" panose="02020603050405020304" pitchFamily="18" charset="0"/>
                <a:cs typeface="Times New Roman" panose="02020603050405020304" pitchFamily="18" charset="0"/>
              </a:rPr>
              <a:t>CREATORS, ASSISTANTS ... so we also have always to study .... from children </a:t>
            </a:r>
            <a:r>
              <a:rPr lang="en-US" sz="1800" b="1" dirty="0" smtClean="0">
                <a:solidFill>
                  <a:srgbClr val="FF0000"/>
                </a:solidFill>
                <a:latin typeface="Times New Roman" panose="02020603050405020304" pitchFamily="18" charset="0"/>
                <a:cs typeface="Times New Roman" panose="02020603050405020304" pitchFamily="18" charset="0"/>
              </a:rPr>
              <a:t>also </a:t>
            </a:r>
            <a:r>
              <a:rPr lang="en-US" sz="1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lt-LT" sz="1800" b="1" dirty="0">
              <a:solidFill>
                <a:srgbClr val="FF0000"/>
              </a:solidFill>
              <a:latin typeface="Times New Roman" panose="02020603050405020304" pitchFamily="18" charset="0"/>
              <a:cs typeface="Times New Roman" panose="02020603050405020304" pitchFamily="18" charset="0"/>
            </a:endParaRPr>
          </a:p>
        </p:txBody>
      </p:sp>
      <p:pic>
        <p:nvPicPr>
          <p:cNvPr id="4" name="Turinio vietos rezervavimo ženklas 3"/>
          <p:cNvPicPr>
            <a:picLocks noGrp="1" noChangeAspect="1"/>
          </p:cNvPicPr>
          <p:nvPr>
            <p:ph idx="1"/>
          </p:nvPr>
        </p:nvPicPr>
        <p:blipFill>
          <a:blip r:embed="rId2"/>
          <a:stretch>
            <a:fillRect/>
          </a:stretch>
        </p:blipFill>
        <p:spPr>
          <a:xfrm>
            <a:off x="1463675" y="2598466"/>
            <a:ext cx="6196013" cy="2645318"/>
          </a:xfrm>
          <a:prstGeom prst="rect">
            <a:avLst/>
          </a:prstGeom>
        </p:spPr>
      </p:pic>
    </p:spTree>
    <p:extLst>
      <p:ext uri="{BB962C8B-B14F-4D97-AF65-F5344CB8AC3E}">
        <p14:creationId xmlns:p14="http://schemas.microsoft.com/office/powerpoint/2010/main" val="26588825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urinio vietos rezervavimo ženklas 3"/>
          <p:cNvPicPr>
            <a:picLocks noGrp="1" noChangeAspect="1"/>
          </p:cNvPicPr>
          <p:nvPr>
            <p:ph idx="1"/>
          </p:nvPr>
        </p:nvPicPr>
        <p:blipFill>
          <a:blip r:embed="rId2"/>
          <a:stretch>
            <a:fillRect/>
          </a:stretch>
        </p:blipFill>
        <p:spPr>
          <a:xfrm>
            <a:off x="1514648" y="2119313"/>
            <a:ext cx="6094066" cy="3603625"/>
          </a:xfrm>
          <a:prstGeom prst="rect">
            <a:avLst/>
          </a:prstGeom>
        </p:spPr>
      </p:pic>
      <p:sp>
        <p:nvSpPr>
          <p:cNvPr id="2" name="Pavadinimas 1"/>
          <p:cNvSpPr>
            <a:spLocks noGrp="1"/>
          </p:cNvSpPr>
          <p:nvPr>
            <p:ph type="title"/>
          </p:nvPr>
        </p:nvSpPr>
        <p:spPr/>
        <p:txBody>
          <a:bodyPr/>
          <a:lstStyle/>
          <a:p>
            <a:endParaRPr lang="lt-LT"/>
          </a:p>
        </p:txBody>
      </p:sp>
    </p:spTree>
    <p:extLst>
      <p:ext uri="{BB962C8B-B14F-4D97-AF65-F5344CB8AC3E}">
        <p14:creationId xmlns:p14="http://schemas.microsoft.com/office/powerpoint/2010/main" val="3961691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838201"/>
            <a:ext cx="6965245" cy="1295399"/>
          </a:xfrm>
        </p:spPr>
        <p:txBody>
          <a:bodyPr>
            <a:noAutofit/>
          </a:bodyPr>
          <a:lstStyle/>
          <a:p>
            <a:r>
              <a:rPr lang="en-GB" sz="3600" b="1" dirty="0" smtClean="0">
                <a:solidFill>
                  <a:schemeClr val="accent4">
                    <a:lumMod val="75000"/>
                  </a:schemeClr>
                </a:solidFill>
                <a:latin typeface="Times New Roman" pitchFamily="18" charset="0"/>
                <a:cs typeface="Times New Roman" pitchFamily="18" charset="0"/>
              </a:rPr>
              <a:t> </a:t>
            </a:r>
            <a:r>
              <a:rPr lang="lt-LT" sz="3600" b="1" dirty="0" smtClean="0">
                <a:solidFill>
                  <a:schemeClr val="accent4">
                    <a:lumMod val="75000"/>
                  </a:schemeClr>
                </a:solidFill>
                <a:latin typeface="Times New Roman" pitchFamily="18" charset="0"/>
                <a:cs typeface="Times New Roman" pitchFamily="18" charset="0"/>
              </a:rPr>
              <a:t>You are always welcome!</a:t>
            </a:r>
            <a:endParaRPr lang="en-US" sz="3600" b="1" dirty="0">
              <a:solidFill>
                <a:schemeClr val="accent4">
                  <a:lumMod val="75000"/>
                </a:schemeClr>
              </a:solidFill>
              <a:latin typeface="Times New Roman" pitchFamily="18" charset="0"/>
              <a:cs typeface="Times New Roman" pitchFamily="18" charset="0"/>
            </a:endParaRPr>
          </a:p>
        </p:txBody>
      </p:sp>
      <p:pic>
        <p:nvPicPr>
          <p:cNvPr id="5"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19400" y="2438400"/>
            <a:ext cx="3581529" cy="25213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p:cNvSpPr txBox="1"/>
          <p:nvPr/>
        </p:nvSpPr>
        <p:spPr>
          <a:xfrm>
            <a:off x="2438400" y="5410200"/>
            <a:ext cx="5257800" cy="369332"/>
          </a:xfrm>
          <a:prstGeom prst="rect">
            <a:avLst/>
          </a:prstGeom>
          <a:noFill/>
        </p:spPr>
        <p:txBody>
          <a:bodyPr wrap="square" rtlCol="0">
            <a:spAutoFit/>
          </a:bodyPr>
          <a:lstStyle/>
          <a:p>
            <a:pPr algn="ctr"/>
            <a:r>
              <a:rPr lang="en-US" dirty="0" smtClean="0">
                <a:solidFill>
                  <a:schemeClr val="tx2">
                    <a:lumMod val="75000"/>
                  </a:schemeClr>
                </a:solidFill>
                <a:latin typeface="Trebuchet MS"/>
                <a:hlinkClick r:id="rId3"/>
              </a:rPr>
              <a:t>mokykla@silo.vilnius.lm.lt</a:t>
            </a:r>
            <a:endParaRPr lang="en-US" dirty="0">
              <a:solidFill>
                <a:schemeClr val="tx2">
                  <a:lumMod val="75000"/>
                </a:schemeClr>
              </a:solidFill>
            </a:endParaRPr>
          </a:p>
        </p:txBody>
      </p:sp>
    </p:spTree>
    <p:extLst>
      <p:ext uri="{BB962C8B-B14F-4D97-AF65-F5344CB8AC3E}">
        <p14:creationId xmlns:p14="http://schemas.microsoft.com/office/powerpoint/2010/main" val="5682658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sz="3600" dirty="0" smtClean="0">
                <a:latin typeface="Times New Roman" panose="02020603050405020304" pitchFamily="18" charset="0"/>
                <a:cs typeface="Times New Roman" panose="02020603050405020304" pitchFamily="18" charset="0"/>
              </a:rPr>
              <a:t>THANK YOU ! – A</a:t>
            </a:r>
            <a:r>
              <a:rPr lang="lt-LT" sz="3600" dirty="0" smtClean="0">
                <a:latin typeface="Times New Roman" panose="02020603050405020304" pitchFamily="18" charset="0"/>
                <a:cs typeface="Times New Roman" panose="02020603050405020304" pitchFamily="18" charset="0"/>
              </a:rPr>
              <a:t>ČIŪ </a:t>
            </a:r>
            <a:r>
              <a:rPr lang="en-US" sz="3600" dirty="0" smtClean="0">
                <a:latin typeface="Times New Roman" panose="02020603050405020304" pitchFamily="18" charset="0"/>
                <a:cs typeface="Times New Roman" panose="02020603050405020304" pitchFamily="18" charset="0"/>
              </a:rPr>
              <a:t>!</a:t>
            </a:r>
            <a:endParaRPr lang="lt-LT"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162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dirty="0" smtClean="0"/>
              <a:t>General </a:t>
            </a:r>
            <a:r>
              <a:rPr lang="lt-LT" dirty="0" err="1" smtClean="0"/>
              <a:t>principals</a:t>
            </a:r>
            <a:endParaRPr lang="lt-LT" dirty="0"/>
          </a:p>
        </p:txBody>
      </p:sp>
      <p:sp>
        <p:nvSpPr>
          <p:cNvPr id="3" name="Turinio vietos rezervavimo ženklas 2"/>
          <p:cNvSpPr>
            <a:spLocks noGrp="1"/>
          </p:cNvSpPr>
          <p:nvPr>
            <p:ph idx="1"/>
          </p:nvPr>
        </p:nvSpPr>
        <p:spPr/>
        <p:txBody>
          <a:bodyPr/>
          <a:lstStyle/>
          <a:p>
            <a:r>
              <a:rPr lang="lt-LT" dirty="0" smtClean="0"/>
              <a:t>1st </a:t>
            </a:r>
            <a:r>
              <a:rPr lang="lt-LT" dirty="0" err="1" smtClean="0"/>
              <a:t>of</a:t>
            </a:r>
            <a:r>
              <a:rPr lang="lt-LT" dirty="0" smtClean="0"/>
              <a:t> </a:t>
            </a:r>
            <a:r>
              <a:rPr lang="lt-LT" dirty="0" err="1" smtClean="0"/>
              <a:t>September</a:t>
            </a:r>
            <a:r>
              <a:rPr lang="lt-LT" dirty="0" smtClean="0"/>
              <a:t> </a:t>
            </a:r>
            <a:r>
              <a:rPr lang="lt-LT" dirty="0" err="1" smtClean="0"/>
              <a:t>is</a:t>
            </a:r>
            <a:r>
              <a:rPr lang="lt-LT" dirty="0" smtClean="0"/>
              <a:t> </a:t>
            </a:r>
            <a:r>
              <a:rPr lang="lt-LT" dirty="0" err="1" smtClean="0"/>
              <a:t>the</a:t>
            </a:r>
            <a:r>
              <a:rPr lang="lt-LT" dirty="0" smtClean="0"/>
              <a:t> </a:t>
            </a:r>
            <a:r>
              <a:rPr lang="lt-LT" dirty="0" err="1" smtClean="0"/>
              <a:t>beginning</a:t>
            </a:r>
            <a:r>
              <a:rPr lang="lt-LT" dirty="0" smtClean="0"/>
              <a:t> </a:t>
            </a:r>
            <a:r>
              <a:rPr lang="lt-LT" dirty="0" err="1" smtClean="0"/>
              <a:t>of</a:t>
            </a:r>
            <a:r>
              <a:rPr lang="lt-LT" dirty="0" smtClean="0"/>
              <a:t> a </a:t>
            </a:r>
            <a:r>
              <a:rPr lang="lt-LT" dirty="0" err="1" smtClean="0"/>
              <a:t>school</a:t>
            </a:r>
            <a:r>
              <a:rPr lang="lt-LT" dirty="0" smtClean="0"/>
              <a:t> </a:t>
            </a:r>
            <a:r>
              <a:rPr lang="lt-LT" dirty="0" err="1" smtClean="0"/>
              <a:t>year</a:t>
            </a:r>
            <a:r>
              <a:rPr lang="lt-LT" dirty="0" smtClean="0"/>
              <a:t>;</a:t>
            </a:r>
          </a:p>
          <a:p>
            <a:r>
              <a:rPr lang="lt-LT" dirty="0" err="1" smtClean="0"/>
              <a:t>The</a:t>
            </a:r>
            <a:r>
              <a:rPr lang="lt-LT" dirty="0" smtClean="0"/>
              <a:t> </a:t>
            </a:r>
            <a:r>
              <a:rPr lang="lt-LT" dirty="0" err="1" smtClean="0"/>
              <a:t>beggining</a:t>
            </a:r>
            <a:r>
              <a:rPr lang="lt-LT" dirty="0" smtClean="0"/>
              <a:t> </a:t>
            </a:r>
            <a:r>
              <a:rPr lang="lt-LT" dirty="0" err="1" smtClean="0"/>
              <a:t>of</a:t>
            </a:r>
            <a:r>
              <a:rPr lang="lt-LT" dirty="0" smtClean="0"/>
              <a:t> </a:t>
            </a:r>
            <a:r>
              <a:rPr lang="lt-LT" dirty="0" err="1" smtClean="0"/>
              <a:t>June</a:t>
            </a:r>
            <a:r>
              <a:rPr lang="lt-LT" dirty="0" smtClean="0"/>
              <a:t> – </a:t>
            </a:r>
            <a:r>
              <a:rPr lang="lt-LT" dirty="0" err="1" smtClean="0"/>
              <a:t>the</a:t>
            </a:r>
            <a:r>
              <a:rPr lang="lt-LT" dirty="0" smtClean="0"/>
              <a:t> </a:t>
            </a:r>
            <a:r>
              <a:rPr lang="lt-LT" dirty="0" err="1" smtClean="0"/>
              <a:t>end</a:t>
            </a:r>
            <a:r>
              <a:rPr lang="lt-LT" dirty="0" smtClean="0"/>
              <a:t> </a:t>
            </a:r>
            <a:r>
              <a:rPr lang="lt-LT" dirty="0" err="1" smtClean="0"/>
              <a:t>of</a:t>
            </a:r>
            <a:r>
              <a:rPr lang="lt-LT" dirty="0" smtClean="0"/>
              <a:t> a </a:t>
            </a:r>
            <a:r>
              <a:rPr lang="lt-LT" dirty="0" err="1" smtClean="0"/>
              <a:t>school</a:t>
            </a:r>
            <a:r>
              <a:rPr lang="lt-LT" dirty="0" smtClean="0"/>
              <a:t> </a:t>
            </a:r>
            <a:r>
              <a:rPr lang="lt-LT" dirty="0" err="1" smtClean="0"/>
              <a:t>year</a:t>
            </a:r>
            <a:r>
              <a:rPr lang="lt-LT" dirty="0" smtClean="0"/>
              <a:t> </a:t>
            </a:r>
            <a:r>
              <a:rPr lang="lt-LT" dirty="0" err="1" smtClean="0"/>
              <a:t>for</a:t>
            </a:r>
            <a:r>
              <a:rPr lang="lt-LT" dirty="0" smtClean="0"/>
              <a:t> </a:t>
            </a:r>
            <a:r>
              <a:rPr lang="lt-LT" dirty="0" err="1" smtClean="0"/>
              <a:t>the</a:t>
            </a:r>
            <a:r>
              <a:rPr lang="lt-LT" dirty="0" smtClean="0"/>
              <a:t> </a:t>
            </a:r>
            <a:r>
              <a:rPr lang="lt-LT" dirty="0" err="1" smtClean="0"/>
              <a:t>pre-primary</a:t>
            </a:r>
            <a:r>
              <a:rPr lang="lt-LT" dirty="0" smtClean="0"/>
              <a:t> </a:t>
            </a:r>
            <a:r>
              <a:rPr lang="lt-LT" dirty="0" err="1" smtClean="0"/>
              <a:t>and</a:t>
            </a:r>
            <a:r>
              <a:rPr lang="lt-LT" dirty="0" smtClean="0"/>
              <a:t> </a:t>
            </a:r>
            <a:r>
              <a:rPr lang="lt-LT" dirty="0" err="1" smtClean="0"/>
              <a:t>primary</a:t>
            </a:r>
            <a:r>
              <a:rPr lang="lt-LT" dirty="0" smtClean="0"/>
              <a:t> </a:t>
            </a:r>
            <a:r>
              <a:rPr lang="lt-LT" dirty="0" err="1" smtClean="0"/>
              <a:t>school</a:t>
            </a:r>
            <a:r>
              <a:rPr lang="lt-LT" dirty="0" smtClean="0"/>
              <a:t> </a:t>
            </a:r>
            <a:r>
              <a:rPr lang="lt-LT" dirty="0" err="1" smtClean="0"/>
              <a:t>students</a:t>
            </a:r>
            <a:r>
              <a:rPr lang="lt-LT" dirty="0" smtClean="0"/>
              <a:t>.</a:t>
            </a:r>
          </a:p>
          <a:p>
            <a:r>
              <a:rPr lang="lt-LT" dirty="0" smtClean="0"/>
              <a:t>5-11 </a:t>
            </a:r>
            <a:r>
              <a:rPr lang="lt-LT" dirty="0" err="1" smtClean="0"/>
              <a:t>classes</a:t>
            </a:r>
            <a:r>
              <a:rPr lang="lt-LT" dirty="0" smtClean="0"/>
              <a:t>  - </a:t>
            </a:r>
            <a:r>
              <a:rPr lang="lt-LT" dirty="0" err="1" smtClean="0"/>
              <a:t>the</a:t>
            </a:r>
            <a:r>
              <a:rPr lang="lt-LT" dirty="0" smtClean="0"/>
              <a:t> </a:t>
            </a:r>
            <a:r>
              <a:rPr lang="lt-LT" dirty="0" err="1" smtClean="0"/>
              <a:t>end</a:t>
            </a:r>
            <a:r>
              <a:rPr lang="lt-LT" dirty="0" smtClean="0"/>
              <a:t> </a:t>
            </a:r>
            <a:r>
              <a:rPr lang="lt-LT" dirty="0" err="1" smtClean="0"/>
              <a:t>of</a:t>
            </a:r>
            <a:r>
              <a:rPr lang="lt-LT" dirty="0" smtClean="0"/>
              <a:t> </a:t>
            </a:r>
            <a:r>
              <a:rPr lang="lt-LT" dirty="0" err="1" smtClean="0"/>
              <a:t>June</a:t>
            </a:r>
            <a:r>
              <a:rPr lang="lt-LT" dirty="0" smtClean="0"/>
              <a:t> </a:t>
            </a:r>
          </a:p>
          <a:p>
            <a:r>
              <a:rPr lang="lt-LT" dirty="0" smtClean="0"/>
              <a:t>12 </a:t>
            </a:r>
            <a:r>
              <a:rPr lang="lt-LT" dirty="0" err="1" smtClean="0"/>
              <a:t>class</a:t>
            </a:r>
            <a:r>
              <a:rPr lang="lt-LT" dirty="0" smtClean="0"/>
              <a:t> – </a:t>
            </a:r>
            <a:r>
              <a:rPr lang="lt-LT" dirty="0" err="1" smtClean="0"/>
              <a:t>the</a:t>
            </a:r>
            <a:r>
              <a:rPr lang="lt-LT" dirty="0" smtClean="0"/>
              <a:t> </a:t>
            </a:r>
            <a:r>
              <a:rPr lang="lt-LT" dirty="0" err="1" smtClean="0"/>
              <a:t>end</a:t>
            </a:r>
            <a:r>
              <a:rPr lang="lt-LT" dirty="0" smtClean="0"/>
              <a:t> </a:t>
            </a:r>
            <a:r>
              <a:rPr lang="lt-LT" dirty="0" err="1" smtClean="0"/>
              <a:t>of</a:t>
            </a:r>
            <a:r>
              <a:rPr lang="lt-LT" dirty="0" smtClean="0"/>
              <a:t> </a:t>
            </a:r>
            <a:r>
              <a:rPr lang="lt-LT" dirty="0" err="1" smtClean="0"/>
              <a:t>May</a:t>
            </a:r>
            <a:endParaRPr lang="lt-LT" dirty="0"/>
          </a:p>
        </p:txBody>
      </p:sp>
    </p:spTree>
    <p:extLst>
      <p:ext uri="{BB962C8B-B14F-4D97-AF65-F5344CB8AC3E}">
        <p14:creationId xmlns:p14="http://schemas.microsoft.com/office/powerpoint/2010/main" val="199596049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1747</TotalTime>
  <Words>676</Words>
  <Application>Microsoft Office PowerPoint</Application>
  <PresentationFormat>Demonstracija ekrane (4:3)</PresentationFormat>
  <Paragraphs>92</Paragraphs>
  <Slides>83</Slides>
  <Notes>4</Notes>
  <HiddenSlides>0</HiddenSlides>
  <MMClips>1</MMClips>
  <ScaleCrop>false</ScaleCrop>
  <HeadingPairs>
    <vt:vector size="6" baseType="variant">
      <vt:variant>
        <vt:lpstr>Naudojami šriftai</vt:lpstr>
      </vt:variant>
      <vt:variant>
        <vt:i4>9</vt:i4>
      </vt:variant>
      <vt:variant>
        <vt:lpstr>Tema</vt:lpstr>
      </vt:variant>
      <vt:variant>
        <vt:i4>1</vt:i4>
      </vt:variant>
      <vt:variant>
        <vt:lpstr>Skaidrių pavadinimai</vt:lpstr>
      </vt:variant>
      <vt:variant>
        <vt:i4>83</vt:i4>
      </vt:variant>
    </vt:vector>
  </HeadingPairs>
  <TitlesOfParts>
    <vt:vector size="93" baseType="lpstr">
      <vt:lpstr>Arial</vt:lpstr>
      <vt:lpstr>Brush Script MT</vt:lpstr>
      <vt:lpstr>Calibri</vt:lpstr>
      <vt:lpstr>Constantia</vt:lpstr>
      <vt:lpstr>Franklin Gothic Book</vt:lpstr>
      <vt:lpstr>Rage Italic</vt:lpstr>
      <vt:lpstr>Times New Roman</vt:lpstr>
      <vt:lpstr>Trebuchet MS</vt:lpstr>
      <vt:lpstr>Wingdings</vt:lpstr>
      <vt:lpstr>Pushpin</vt:lpstr>
      <vt:lpstr>Hello! – Sveiki!</vt:lpstr>
      <vt:lpstr>The capital city- Vilnius</vt:lpstr>
      <vt:lpstr>We love basketball!</vt:lpstr>
      <vt:lpstr>„PowerPoint“ pateiktis</vt:lpstr>
      <vt:lpstr>Little, but very beautiful country</vt:lpstr>
      <vt:lpstr> We celebrate the Centennial of the restored Lithuania</vt:lpstr>
      <vt:lpstr>Educational system in Lithuania</vt:lpstr>
      <vt:lpstr>„PowerPoint“ pateiktis</vt:lpstr>
      <vt:lpstr>General principals</vt:lpstr>
      <vt:lpstr>„PowerPoint“ pateiktis</vt:lpstr>
      <vt:lpstr>„PowerPoint“ pateiktis</vt:lpstr>
      <vt:lpstr>„PowerPoint“ pateiktis</vt:lpstr>
      <vt:lpstr>„PowerPoint“ pateiktis</vt:lpstr>
      <vt:lpstr>   Juodšiliai gymnasium  </vt:lpstr>
      <vt:lpstr>Philosophy, Vision, Mission of  gymnasium</vt:lpstr>
      <vt:lpstr>The Students</vt:lpstr>
      <vt:lpstr>„PowerPoint“ pateiktis</vt:lpstr>
      <vt:lpstr> The Teachers</vt:lpstr>
      <vt:lpstr>The uniform of the gymnasium</vt:lpstr>
      <vt:lpstr>The look of gymnasium</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      </vt:lpstr>
      <vt:lpstr>„PowerPoint“ pateiktis</vt:lpstr>
      <vt:lpstr>„PowerPoint“ pateiktis</vt:lpstr>
      <vt:lpstr>STEAM in formal education</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Laboratory</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„The Cool Tool“ </vt:lpstr>
      <vt:lpstr>„PowerPoint“ pateiktis</vt:lpstr>
      <vt:lpstr>„PowerPoint“ pateiktis</vt:lpstr>
      <vt:lpstr>„PowerPoint“ pateiktis</vt:lpstr>
      <vt:lpstr>„PowerPoint“ pateiktis</vt:lpstr>
      <vt:lpstr>„PowerPoint“ pateiktis</vt:lpstr>
      <vt:lpstr>Integrated science course</vt:lpstr>
      <vt:lpstr>Non-formal education</vt:lpstr>
      <vt:lpstr>„PowerPoint“ pateiktis</vt:lpstr>
      <vt:lpstr>„PowerPoint“ pateiktis</vt:lpstr>
      <vt:lpstr>„PowerPoint“ pateiktis</vt:lpstr>
      <vt:lpstr>„PowerPoint“ pateiktis</vt:lpstr>
      <vt:lpstr>International projects</vt:lpstr>
      <vt:lpstr>Results</vt:lpstr>
      <vt:lpstr>„PowerPoint“ pateiktis</vt:lpstr>
      <vt:lpstr>In summary</vt:lpstr>
      <vt:lpstr>Leadership And, of course, all this would not be without .... TEACHERS - LEADERS, ENTHUSIASTS, CREATORS, ASSISTANTS ... so we also have always to study .... from children also </vt:lpstr>
      <vt:lpstr>„PowerPoint“ pateiktis</vt:lpstr>
      <vt:lpstr> You are always welcome!</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Juodšilių „Šilo“ gimnazija</dc:title>
  <dc:creator>Jurgita</dc:creator>
  <cp:lastModifiedBy>Windows User</cp:lastModifiedBy>
  <cp:revision>259</cp:revision>
  <dcterms:created xsi:type="dcterms:W3CDTF">2012-12-09T18:51:34Z</dcterms:created>
  <dcterms:modified xsi:type="dcterms:W3CDTF">2020-01-07T01:29:14Z</dcterms:modified>
</cp:coreProperties>
</file>