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7" r:id="rId6"/>
    <p:sldId id="261" r:id="rId7"/>
    <p:sldId id="263" r:id="rId8"/>
    <p:sldId id="262"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64" r:id="rId36"/>
    <p:sldId id="265" r:id="rId37"/>
    <p:sldId id="26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2/13/2021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295400"/>
            <a:ext cx="8077200" cy="990600"/>
          </a:xfrm>
        </p:spPr>
        <p:txBody>
          <a:bodyPr>
            <a:noAutofit/>
          </a:bodyPr>
          <a:lstStyle/>
          <a:p>
            <a:pPr algn="ctr"/>
            <a:r>
              <a:rPr lang="en-US" sz="1800" b="1" dirty="0" smtClean="0"/>
              <a:t> </a:t>
            </a:r>
            <a:r>
              <a:rPr lang="en-US" sz="1800" b="1" dirty="0"/>
              <a:t>Strategies for Teaching, Education And learning Motivation by STEAM (Science, Technology, Engineering, Art and </a:t>
            </a:r>
            <a:r>
              <a:rPr lang="en-US" sz="1800" b="1" dirty="0" err="1"/>
              <a:t>Maths</a:t>
            </a:r>
            <a:r>
              <a:rPr lang="en-US" sz="1800" b="1" dirty="0"/>
              <a:t>) approach </a:t>
            </a:r>
            <a:endParaRPr lang="ro-RO" sz="1800" b="1" dirty="0"/>
          </a:p>
          <a:p>
            <a:pPr algn="ctr"/>
            <a:r>
              <a:rPr lang="ro-RO" sz="1800" b="1" dirty="0"/>
              <a:t> </a:t>
            </a:r>
            <a:r>
              <a:rPr lang="en-US" sz="1800" b="1" dirty="0" smtClean="0"/>
              <a:t>No. </a:t>
            </a:r>
            <a:r>
              <a:rPr lang="ro-RO" sz="1800" b="1" dirty="0" smtClean="0"/>
              <a:t>2019-1-RO01-KA201-063054 </a:t>
            </a:r>
            <a:endParaRPr lang="en-US" sz="1800" b="1" dirty="0"/>
          </a:p>
          <a:p>
            <a:pPr algn="ctr"/>
            <a:endParaRPr lang="ro-RO" sz="1800" dirty="0"/>
          </a:p>
        </p:txBody>
      </p:sp>
      <p:sp>
        <p:nvSpPr>
          <p:cNvPr id="2" name="Title 1"/>
          <p:cNvSpPr>
            <a:spLocks noGrp="1"/>
          </p:cNvSpPr>
          <p:nvPr>
            <p:ph type="ctrTitle"/>
          </p:nvPr>
        </p:nvSpPr>
        <p:spPr>
          <a:xfrm>
            <a:off x="1012032" y="2514600"/>
            <a:ext cx="7175351" cy="1793167"/>
          </a:xfrm>
        </p:spPr>
        <p:txBody>
          <a:bodyPr/>
          <a:lstStyle/>
          <a:p>
            <a:pPr marL="182880" indent="0" algn="ctr">
              <a:buNone/>
            </a:pPr>
            <a:r>
              <a:rPr lang="en-US" dirty="0" smtClean="0">
                <a:solidFill>
                  <a:schemeClr val="tx1"/>
                </a:solidFill>
                <a:effectLst/>
                <a:latin typeface="Algerian" pitchFamily="82" charset="0"/>
              </a:rPr>
              <a:t>Project meeting</a:t>
            </a:r>
            <a:r>
              <a:rPr lang="ro-RO" dirty="0">
                <a:solidFill>
                  <a:schemeClr val="tx1"/>
                </a:solidFill>
                <a:effectLst/>
                <a:latin typeface="Algerian" pitchFamily="82" charset="0"/>
              </a:rPr>
              <a:t/>
            </a:r>
            <a:br>
              <a:rPr lang="ro-RO" dirty="0">
                <a:solidFill>
                  <a:schemeClr val="tx1"/>
                </a:solidFill>
                <a:effectLst/>
                <a:latin typeface="Algerian" pitchFamily="82" charset="0"/>
              </a:rPr>
            </a:br>
            <a:r>
              <a:rPr lang="ro-RO" dirty="0">
                <a:solidFill>
                  <a:schemeClr val="tx1"/>
                </a:solidFill>
                <a:effectLst/>
                <a:latin typeface="Algerian" pitchFamily="82" charset="0"/>
              </a:rPr>
              <a:t>"TEAM in STEAM</a:t>
            </a:r>
            <a:r>
              <a:rPr lang="ro-RO" dirty="0" smtClean="0">
                <a:solidFill>
                  <a:schemeClr val="tx1"/>
                </a:solidFill>
                <a:effectLst/>
                <a:latin typeface="Algerian" pitchFamily="82" charset="0"/>
              </a:rPr>
              <a:t>"</a:t>
            </a:r>
            <a:endParaRPr lang="ro-RO" dirty="0">
              <a:solidFill>
                <a:schemeClr val="tx1"/>
              </a:solidFill>
              <a:latin typeface="Algerian" pitchFamily="82" charset="0"/>
            </a:endParaRPr>
          </a:p>
        </p:txBody>
      </p:sp>
      <p:sp>
        <p:nvSpPr>
          <p:cNvPr id="4" name="AutoShape 2" descr="Image result for quinta do conde lisb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6" name="Imagine 1" descr="eu_flag_co_funded_pos_rgb_righ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216" y="457200"/>
            <a:ext cx="2546985" cy="727710"/>
          </a:xfrm>
          <a:prstGeom prst="rect">
            <a:avLst/>
          </a:prstGeom>
          <a:noFill/>
          <a:ln w="3175">
            <a:solidFill>
              <a:schemeClr val="dk1">
                <a:lumMod val="0"/>
                <a:lumOff val="0"/>
              </a:schemeClr>
            </a:solidFill>
            <a:miter lim="800000"/>
            <a:headEnd/>
            <a:tailEnd/>
          </a:ln>
          <a:effectLst/>
        </p:spPr>
      </p:pic>
      <p:sp>
        <p:nvSpPr>
          <p:cNvPr id="7" name="Subtitle 2"/>
          <p:cNvSpPr txBox="1">
            <a:spLocks/>
          </p:cNvSpPr>
          <p:nvPr/>
        </p:nvSpPr>
        <p:spPr>
          <a:xfrm>
            <a:off x="488084" y="5271655"/>
            <a:ext cx="8077200" cy="9906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sz="1800" b="1" dirty="0" smtClean="0"/>
              <a:t>Quinta do </a:t>
            </a:r>
            <a:r>
              <a:rPr lang="en-US" sz="1800" b="1" dirty="0" err="1" smtClean="0"/>
              <a:t>Conde</a:t>
            </a:r>
            <a:r>
              <a:rPr lang="en-US" sz="1800" b="1" dirty="0" smtClean="0"/>
              <a:t>, Portugal</a:t>
            </a:r>
          </a:p>
          <a:p>
            <a:pPr algn="ctr"/>
            <a:r>
              <a:rPr lang="en-US" sz="1800" b="1" smtClean="0"/>
              <a:t>8-11 </a:t>
            </a:r>
            <a:r>
              <a:rPr lang="en-US" sz="1800" b="1" dirty="0" smtClean="0"/>
              <a:t>January 2020</a:t>
            </a:r>
          </a:p>
          <a:p>
            <a:pPr algn="ctr"/>
            <a:endParaRPr lang="ro-RO" sz="1800" dirty="0"/>
          </a:p>
        </p:txBody>
      </p:sp>
    </p:spTree>
    <p:extLst>
      <p:ext uri="{BB962C8B-B14F-4D97-AF65-F5344CB8AC3E}">
        <p14:creationId xmlns:p14="http://schemas.microsoft.com/office/powerpoint/2010/main" val="138550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609600" y="1295400"/>
            <a:ext cx="7848600" cy="4801314"/>
          </a:xfrm>
          <a:prstGeom prst="rect">
            <a:avLst/>
          </a:prstGeom>
          <a:noFill/>
        </p:spPr>
        <p:txBody>
          <a:bodyPr wrap="square" rtlCol="0">
            <a:spAutoFit/>
          </a:bodyPr>
          <a:lstStyle/>
          <a:p>
            <a:r>
              <a:rPr lang="ro-RO" sz="2400" b="1" dirty="0">
                <a:solidFill>
                  <a:srgbClr val="C00000"/>
                </a:solidFill>
              </a:rPr>
              <a:t>b) teachers</a:t>
            </a:r>
            <a:r>
              <a:rPr lang="ro-RO" sz="2400" b="1" dirty="0" smtClean="0">
                <a:solidFill>
                  <a:srgbClr val="C00000"/>
                </a:solidFill>
              </a:rPr>
              <a:t>:</a:t>
            </a:r>
            <a:endParaRPr lang="en-US" sz="2400" b="1" dirty="0" smtClean="0">
              <a:solidFill>
                <a:srgbClr val="C00000"/>
              </a:solidFill>
            </a:endParaRPr>
          </a:p>
          <a:p>
            <a:endParaRPr lang="ro-RO" sz="2400" dirty="0"/>
          </a:p>
          <a:p>
            <a:r>
              <a:rPr lang="ro-RO" sz="2400" dirty="0"/>
              <a:t>- 40% teachers from partner schools created STEAM lessons in an integrated vision, due to the exchanging experiences during the project transnational activities and uploaded them into the on-line platform, to be visible and useful for other teachers</a:t>
            </a:r>
          </a:p>
          <a:p>
            <a:endParaRPr lang="en-US" sz="2400" dirty="0" smtClean="0"/>
          </a:p>
          <a:p>
            <a:r>
              <a:rPr lang="ro-RO" sz="2400" dirty="0" smtClean="0"/>
              <a:t>- </a:t>
            </a:r>
            <a:r>
              <a:rPr lang="ro-RO" sz="2400" dirty="0"/>
              <a:t>teachers participating into the transnational activities have developed communication skills in English and teaching skills to deliver STEAM lessons in the partner schools</a:t>
            </a:r>
          </a:p>
          <a:p>
            <a:endParaRPr lang="ro-RO" dirty="0"/>
          </a:p>
        </p:txBody>
      </p:sp>
    </p:spTree>
    <p:extLst>
      <p:ext uri="{BB962C8B-B14F-4D97-AF65-F5344CB8AC3E}">
        <p14:creationId xmlns:p14="http://schemas.microsoft.com/office/powerpoint/2010/main" val="25401460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152400" y="1447800"/>
            <a:ext cx="8686800" cy="4431983"/>
          </a:xfrm>
          <a:prstGeom prst="rect">
            <a:avLst/>
          </a:prstGeom>
          <a:noFill/>
        </p:spPr>
        <p:txBody>
          <a:bodyPr wrap="square" rtlCol="0">
            <a:spAutoFit/>
          </a:bodyPr>
          <a:lstStyle/>
          <a:p>
            <a:r>
              <a:rPr lang="ro-RO" sz="2400" b="1" dirty="0">
                <a:solidFill>
                  <a:srgbClr val="C00000"/>
                </a:solidFill>
              </a:rPr>
              <a:t>c) partner schools</a:t>
            </a:r>
            <a:r>
              <a:rPr lang="ro-RO" sz="2400" b="1" dirty="0" smtClean="0">
                <a:solidFill>
                  <a:srgbClr val="C00000"/>
                </a:solidFill>
              </a:rPr>
              <a:t>:</a:t>
            </a:r>
            <a:endParaRPr lang="en-US" sz="2400" b="1" dirty="0" smtClean="0">
              <a:solidFill>
                <a:srgbClr val="C00000"/>
              </a:solidFill>
            </a:endParaRPr>
          </a:p>
          <a:p>
            <a:endParaRPr lang="ro-RO" sz="2400" b="1" dirty="0">
              <a:solidFill>
                <a:srgbClr val="C00000"/>
              </a:solidFill>
            </a:endParaRPr>
          </a:p>
          <a:p>
            <a:r>
              <a:rPr lang="ro-RO" sz="2400" dirty="0"/>
              <a:t>- learn how to adapt and arrange the school schedule, in order to offer the pupils creative, interactive learning activities, able to develop them essential skills, among which creativity, self-confidence, multitasking, problem solving, critical thinking, also collaborative learning, tolerance to frustration and teamwork.</a:t>
            </a:r>
          </a:p>
          <a:p>
            <a:endParaRPr lang="en-US" sz="2400" dirty="0"/>
          </a:p>
          <a:p>
            <a:r>
              <a:rPr lang="ro-RO" sz="2400" dirty="0" smtClean="0"/>
              <a:t>- </a:t>
            </a:r>
            <a:r>
              <a:rPr lang="ro-RO" sz="2400" dirty="0"/>
              <a:t>school curricula focused on pupils’ complex and complete development</a:t>
            </a:r>
          </a:p>
          <a:p>
            <a:endParaRPr lang="ro-RO" dirty="0"/>
          </a:p>
        </p:txBody>
      </p:sp>
    </p:spTree>
    <p:extLst>
      <p:ext uri="{BB962C8B-B14F-4D97-AF65-F5344CB8AC3E}">
        <p14:creationId xmlns:p14="http://schemas.microsoft.com/office/powerpoint/2010/main" val="36684220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457200" y="1524000"/>
            <a:ext cx="8077200" cy="4801314"/>
          </a:xfrm>
          <a:prstGeom prst="rect">
            <a:avLst/>
          </a:prstGeom>
          <a:noFill/>
        </p:spPr>
        <p:txBody>
          <a:bodyPr wrap="square" rtlCol="0">
            <a:spAutoFit/>
          </a:bodyPr>
          <a:lstStyle/>
          <a:p>
            <a:r>
              <a:rPr lang="ro-RO" sz="2400" b="1" u="sng" dirty="0">
                <a:solidFill>
                  <a:srgbClr val="C00000"/>
                </a:solidFill>
              </a:rPr>
              <a:t>The tasks and responsibilities </a:t>
            </a:r>
            <a:r>
              <a:rPr lang="ro-RO" sz="2400" dirty="0"/>
              <a:t>will be distributed among the partners as following:</a:t>
            </a:r>
          </a:p>
          <a:p>
            <a:r>
              <a:rPr lang="ro-RO" sz="2400" dirty="0"/>
              <a:t>From the very beginning of the project, each school will choose one of the following life skills, to specifically focus on, within the STEAM lessons/activities they will develop within the project:</a:t>
            </a:r>
          </a:p>
          <a:p>
            <a:pPr algn="ctr"/>
            <a:r>
              <a:rPr lang="ro-RO" sz="2400" b="1" dirty="0">
                <a:solidFill>
                  <a:srgbClr val="C00000"/>
                </a:solidFill>
              </a:rPr>
              <a:t>1. learning to learn</a:t>
            </a:r>
          </a:p>
          <a:p>
            <a:pPr algn="ctr"/>
            <a:r>
              <a:rPr lang="ro-RO" sz="2400" b="1" dirty="0">
                <a:solidFill>
                  <a:srgbClr val="C00000"/>
                </a:solidFill>
              </a:rPr>
              <a:t>2. decision making</a:t>
            </a:r>
          </a:p>
          <a:p>
            <a:pPr algn="ctr"/>
            <a:r>
              <a:rPr lang="ro-RO" sz="2400" b="1" dirty="0">
                <a:solidFill>
                  <a:srgbClr val="C00000"/>
                </a:solidFill>
              </a:rPr>
              <a:t>3. problem solving</a:t>
            </a:r>
          </a:p>
          <a:p>
            <a:pPr algn="ctr"/>
            <a:r>
              <a:rPr lang="en-US" sz="2400" b="1" dirty="0" smtClean="0">
                <a:solidFill>
                  <a:srgbClr val="C00000"/>
                </a:solidFill>
              </a:rPr>
              <a:t>       </a:t>
            </a:r>
            <a:r>
              <a:rPr lang="ro-RO" sz="2400" b="1" dirty="0" smtClean="0">
                <a:solidFill>
                  <a:srgbClr val="C00000"/>
                </a:solidFill>
              </a:rPr>
              <a:t>4</a:t>
            </a:r>
            <a:r>
              <a:rPr lang="ro-RO" sz="2400" b="1" dirty="0">
                <a:solidFill>
                  <a:srgbClr val="C00000"/>
                </a:solidFill>
              </a:rPr>
              <a:t>. communication skills</a:t>
            </a:r>
          </a:p>
          <a:p>
            <a:pPr algn="ctr"/>
            <a:r>
              <a:rPr lang="ro-RO" sz="2400" b="1" dirty="0">
                <a:solidFill>
                  <a:srgbClr val="C00000"/>
                </a:solidFill>
              </a:rPr>
              <a:t>5. critical thinking</a:t>
            </a:r>
          </a:p>
          <a:p>
            <a:pPr algn="ctr"/>
            <a:r>
              <a:rPr lang="ro-RO" sz="2400" b="1" dirty="0">
                <a:solidFill>
                  <a:srgbClr val="C00000"/>
                </a:solidFill>
              </a:rPr>
              <a:t>6. leadership skills</a:t>
            </a:r>
          </a:p>
          <a:p>
            <a:endParaRPr lang="ro-RO" dirty="0"/>
          </a:p>
        </p:txBody>
      </p:sp>
    </p:spTree>
    <p:extLst>
      <p:ext uri="{BB962C8B-B14F-4D97-AF65-F5344CB8AC3E}">
        <p14:creationId xmlns:p14="http://schemas.microsoft.com/office/powerpoint/2010/main" val="2065563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04800" y="1295400"/>
            <a:ext cx="8458200" cy="4801314"/>
          </a:xfrm>
          <a:prstGeom prst="rect">
            <a:avLst/>
          </a:prstGeom>
          <a:noFill/>
        </p:spPr>
        <p:txBody>
          <a:bodyPr wrap="square" rtlCol="0">
            <a:spAutoFit/>
          </a:bodyPr>
          <a:lstStyle/>
          <a:p>
            <a:pPr algn="just"/>
            <a:r>
              <a:rPr lang="ro-RO" sz="2400" dirty="0"/>
              <a:t>In each school, they will work individually on the chosen life skill, and </a:t>
            </a:r>
            <a:r>
              <a:rPr lang="ro-RO" sz="2400" b="1" dirty="0">
                <a:solidFill>
                  <a:srgbClr val="C00000"/>
                </a:solidFill>
              </a:rPr>
              <a:t>organize STEAM learning activities</a:t>
            </a:r>
            <a:r>
              <a:rPr lang="ro-RO" sz="2400" dirty="0"/>
              <a:t>, within the school curricula, emphasizing ways to increase it, then, will permanently exchange information with the partners. They will design educational contexts to develop the chosen skill that can be transferred to the partner schools (examples of games, team-building activities, teaching methods, STEAM lessons). </a:t>
            </a:r>
            <a:endParaRPr lang="en-US" sz="2400" dirty="0" smtClean="0"/>
          </a:p>
          <a:p>
            <a:pPr algn="just"/>
            <a:r>
              <a:rPr lang="ro-RO" sz="2400" dirty="0" smtClean="0"/>
              <a:t>Each </a:t>
            </a:r>
            <a:r>
              <a:rPr lang="ro-RO" sz="2400" dirty="0"/>
              <a:t>of them will select at least </a:t>
            </a:r>
            <a:r>
              <a:rPr lang="ro-RO" sz="2400" b="1" dirty="0">
                <a:solidFill>
                  <a:srgbClr val="C00000"/>
                </a:solidFill>
              </a:rPr>
              <a:t>two teachers </a:t>
            </a:r>
            <a:r>
              <a:rPr lang="ro-RO" sz="2400" dirty="0"/>
              <a:t>who can teach at least </a:t>
            </a:r>
            <a:r>
              <a:rPr lang="ro-RO" sz="2400" b="1" dirty="0">
                <a:solidFill>
                  <a:srgbClr val="C00000"/>
                </a:solidFill>
              </a:rPr>
              <a:t>four lessons/activities</a:t>
            </a:r>
            <a:r>
              <a:rPr lang="ro-RO" sz="2400" dirty="0"/>
              <a:t> in the partner schools using </a:t>
            </a:r>
            <a:r>
              <a:rPr lang="ro-RO" sz="2400" b="1" dirty="0">
                <a:solidFill>
                  <a:srgbClr val="C00000"/>
                </a:solidFill>
              </a:rPr>
              <a:t>STEAM approac</a:t>
            </a:r>
            <a:r>
              <a:rPr lang="ro-RO" sz="2400" dirty="0"/>
              <a:t>h designed for their own school, and experimented in the partner ones.</a:t>
            </a:r>
          </a:p>
          <a:p>
            <a:endParaRPr lang="ro-RO" dirty="0"/>
          </a:p>
        </p:txBody>
      </p:sp>
    </p:spTree>
    <p:extLst>
      <p:ext uri="{BB962C8B-B14F-4D97-AF65-F5344CB8AC3E}">
        <p14:creationId xmlns:p14="http://schemas.microsoft.com/office/powerpoint/2010/main" val="16563580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366684" cy="1015663"/>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p>
          <a:p>
            <a:pPr algn="ctr"/>
            <a:r>
              <a:rPr lang="ro-RO" sz="2400" b="1" dirty="0">
                <a:solidFill>
                  <a:srgbClr val="C00000"/>
                </a:solidFill>
              </a:rPr>
              <a:t>Among the partners, the tasks are the following</a:t>
            </a:r>
            <a:r>
              <a:rPr lang="ro-RO" sz="2400" b="1" dirty="0" smtClean="0">
                <a:solidFill>
                  <a:srgbClr val="C00000"/>
                </a:solidFill>
              </a:rPr>
              <a:t>:</a:t>
            </a:r>
            <a:endParaRPr lang="ro-RO" sz="2400" b="1" dirty="0">
              <a:solidFill>
                <a:srgbClr val="C00000"/>
              </a:solidFill>
            </a:endParaRPr>
          </a:p>
        </p:txBody>
      </p:sp>
      <p:sp>
        <p:nvSpPr>
          <p:cNvPr id="2" name="TextBox 1"/>
          <p:cNvSpPr txBox="1"/>
          <p:nvPr/>
        </p:nvSpPr>
        <p:spPr>
          <a:xfrm>
            <a:off x="152400" y="1752600"/>
            <a:ext cx="8534400" cy="5170646"/>
          </a:xfrm>
          <a:prstGeom prst="rect">
            <a:avLst/>
          </a:prstGeom>
          <a:noFill/>
        </p:spPr>
        <p:txBody>
          <a:bodyPr wrap="square" rtlCol="0">
            <a:spAutoFit/>
          </a:bodyPr>
          <a:lstStyle/>
          <a:p>
            <a:pPr algn="just"/>
            <a:r>
              <a:rPr lang="ro-RO" sz="2400" b="1" dirty="0">
                <a:solidFill>
                  <a:srgbClr val="C00000"/>
                </a:solidFill>
              </a:rPr>
              <a:t>RO Suceava: </a:t>
            </a:r>
            <a:r>
              <a:rPr lang="ro-RO" sz="2400" dirty="0"/>
              <a:t>coordinate the project, manage all the communication among the partners; create the project website, organize the training course for teachers for STEAM approach - design the training kit; upload information on School Education Gateway and the Erasmus+ Project Results Platform, deal with any problem that could affect the project, design the intermediate and final report, support the schools with less/no experience in European projects. It will also monitor the project activities, create the framework for a very good communication and collaboration among the partners, avoiding any type of risks that can occur within the project. It will act as a mediator, facilitator, counselor, if necessary.</a:t>
            </a:r>
          </a:p>
          <a:p>
            <a:endParaRPr lang="ro-RO" dirty="0"/>
          </a:p>
        </p:txBody>
      </p:sp>
    </p:spTree>
    <p:extLst>
      <p:ext uri="{BB962C8B-B14F-4D97-AF65-F5344CB8AC3E}">
        <p14:creationId xmlns:p14="http://schemas.microsoft.com/office/powerpoint/2010/main" val="4144559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81000" y="1295400"/>
            <a:ext cx="8610600" cy="4801314"/>
          </a:xfrm>
          <a:prstGeom prst="rect">
            <a:avLst/>
          </a:prstGeom>
          <a:noFill/>
        </p:spPr>
        <p:txBody>
          <a:bodyPr wrap="square" rtlCol="0">
            <a:spAutoFit/>
          </a:bodyPr>
          <a:lstStyle/>
          <a:p>
            <a:r>
              <a:rPr lang="ro-RO" sz="2400" b="1" dirty="0" smtClean="0">
                <a:solidFill>
                  <a:srgbClr val="C00000"/>
                </a:solidFill>
              </a:rPr>
              <a:t>P</a:t>
            </a:r>
            <a:r>
              <a:rPr lang="en-US" sz="2400" b="1" dirty="0" err="1" smtClean="0">
                <a:solidFill>
                  <a:srgbClr val="C00000"/>
                </a:solidFill>
              </a:rPr>
              <a:t>ortugal</a:t>
            </a:r>
            <a:r>
              <a:rPr lang="ro-RO" sz="2400" b="1" dirty="0" smtClean="0">
                <a:solidFill>
                  <a:srgbClr val="C00000"/>
                </a:solidFill>
              </a:rPr>
              <a:t>: </a:t>
            </a:r>
            <a:r>
              <a:rPr lang="ro-RO" sz="2400" dirty="0"/>
              <a:t>organize the pupils’ exchange in Quinta do Conde, manage the arrangements for </a:t>
            </a:r>
            <a:r>
              <a:rPr lang="ro-RO" sz="2400" dirty="0" smtClean="0"/>
              <a:t>the</a:t>
            </a:r>
            <a:r>
              <a:rPr lang="en-US" sz="2400" dirty="0" smtClean="0"/>
              <a:t> </a:t>
            </a:r>
            <a:r>
              <a:rPr lang="ro-RO" sz="2400" dirty="0" smtClean="0"/>
              <a:t>accommodation </a:t>
            </a:r>
            <a:r>
              <a:rPr lang="ro-RO" sz="2400" dirty="0"/>
              <a:t>of the pupils and teachers there, create the framework of teaching/learning activities within the host school, disseminate the project on the eTwinning platform, organize Edulab and STEAM lessons for the partner schools, using collaborative learning, create the framework for the participant teachers to teach in the host school, emphasizing how the chosen life skill (learning to learn; social development; decision making and problem solving; communication skills and critical thinking; leadership skills) deals with the taught content.</a:t>
            </a:r>
          </a:p>
          <a:p>
            <a:endParaRPr lang="ro-RO" dirty="0"/>
          </a:p>
        </p:txBody>
      </p:sp>
    </p:spTree>
    <p:extLst>
      <p:ext uri="{BB962C8B-B14F-4D97-AF65-F5344CB8AC3E}">
        <p14:creationId xmlns:p14="http://schemas.microsoft.com/office/powerpoint/2010/main" val="40312037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04800" y="1371600"/>
            <a:ext cx="8458200" cy="5539978"/>
          </a:xfrm>
          <a:prstGeom prst="rect">
            <a:avLst/>
          </a:prstGeom>
          <a:noFill/>
        </p:spPr>
        <p:txBody>
          <a:bodyPr wrap="square" rtlCol="0">
            <a:spAutoFit/>
          </a:bodyPr>
          <a:lstStyle/>
          <a:p>
            <a:r>
              <a:rPr lang="ro-RO" sz="2400" b="1" dirty="0" smtClean="0">
                <a:solidFill>
                  <a:srgbClr val="C00000"/>
                </a:solidFill>
              </a:rPr>
              <a:t>G</a:t>
            </a:r>
            <a:r>
              <a:rPr lang="en-US" sz="2400" b="1" dirty="0" err="1" smtClean="0">
                <a:solidFill>
                  <a:srgbClr val="C00000"/>
                </a:solidFill>
              </a:rPr>
              <a:t>reece</a:t>
            </a:r>
            <a:r>
              <a:rPr lang="en-US" sz="2400" b="1" dirty="0" smtClean="0">
                <a:solidFill>
                  <a:srgbClr val="C00000"/>
                </a:solidFill>
              </a:rPr>
              <a:t>: </a:t>
            </a:r>
            <a:r>
              <a:rPr lang="ro-RO" sz="2400" dirty="0" smtClean="0"/>
              <a:t>organize </a:t>
            </a:r>
            <a:r>
              <a:rPr lang="ro-RO" sz="2400" dirty="0"/>
              <a:t>the pupils’ exchange in Volos, manage the arrangements for the accommodation of the pupils and teachers there, create the framework of teaching/learning activities within the host school, create and manage communication tools – e-group </a:t>
            </a:r>
            <a:r>
              <a:rPr lang="ro-RO" sz="2400" dirty="0" smtClean="0"/>
              <a:t>WhatsApp </a:t>
            </a:r>
            <a:r>
              <a:rPr lang="ro-RO" sz="2400" dirty="0"/>
              <a:t>and Facebook</a:t>
            </a:r>
            <a:r>
              <a:rPr lang="ro-RO" sz="2400" dirty="0" smtClean="0"/>
              <a:t>.</a:t>
            </a:r>
            <a:endParaRPr lang="en-US" sz="2400" dirty="0" smtClean="0"/>
          </a:p>
          <a:p>
            <a:endParaRPr lang="en-US" sz="2400" dirty="0" smtClean="0"/>
          </a:p>
          <a:p>
            <a:r>
              <a:rPr lang="ro-RO" sz="2400" b="1" dirty="0" smtClean="0">
                <a:solidFill>
                  <a:srgbClr val="C00000"/>
                </a:solidFill>
              </a:rPr>
              <a:t>B</a:t>
            </a:r>
            <a:r>
              <a:rPr lang="en-US" sz="2400" b="1" dirty="0" err="1" smtClean="0">
                <a:solidFill>
                  <a:srgbClr val="C00000"/>
                </a:solidFill>
              </a:rPr>
              <a:t>ulgaria</a:t>
            </a:r>
            <a:r>
              <a:rPr lang="ro-RO" sz="2400" b="1" dirty="0" smtClean="0">
                <a:solidFill>
                  <a:srgbClr val="C00000"/>
                </a:solidFill>
              </a:rPr>
              <a:t>: </a:t>
            </a:r>
            <a:r>
              <a:rPr lang="ro-RO" sz="2400" dirty="0"/>
              <a:t>organize the pupils’ exchange in Sliven, manage the arrangements for the accommodation of the pupils and teachers there, create the framework of teaching/learning activities within the host school, manage communication tools, among them, Skype platform, where teachers and pupils will “meet” on-line and share teaching/learning experiences.</a:t>
            </a:r>
          </a:p>
          <a:p>
            <a:endParaRPr lang="ro-RO" sz="2400" dirty="0"/>
          </a:p>
          <a:p>
            <a:endParaRPr lang="ro-RO" dirty="0"/>
          </a:p>
        </p:txBody>
      </p:sp>
    </p:spTree>
    <p:extLst>
      <p:ext uri="{BB962C8B-B14F-4D97-AF65-F5344CB8AC3E}">
        <p14:creationId xmlns:p14="http://schemas.microsoft.com/office/powerpoint/2010/main" val="1521240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286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81000" y="874931"/>
            <a:ext cx="8610600" cy="6647974"/>
          </a:xfrm>
          <a:prstGeom prst="rect">
            <a:avLst/>
          </a:prstGeom>
          <a:noFill/>
        </p:spPr>
        <p:txBody>
          <a:bodyPr wrap="square" rtlCol="0">
            <a:spAutoFit/>
          </a:bodyPr>
          <a:lstStyle/>
          <a:p>
            <a:r>
              <a:rPr lang="ro-RO" sz="2400" b="1" dirty="0">
                <a:solidFill>
                  <a:srgbClr val="C00000"/>
                </a:solidFill>
              </a:rPr>
              <a:t>RO Ostra: </a:t>
            </a:r>
            <a:r>
              <a:rPr lang="ro-RO" sz="2400" dirty="0"/>
              <a:t>organize the pupils’ exchange in Ostra, manage the arrangements for the accommodation of the pupils and teachers there, create the framework of teaching/learning activities within the host school, create and manage the evaluation and monitoring tools, create and manage the project online platform which will host STEAM models of activities to be used by other schools</a:t>
            </a:r>
            <a:r>
              <a:rPr lang="ro-RO" sz="2400" dirty="0" smtClean="0"/>
              <a:t>.</a:t>
            </a:r>
            <a:endParaRPr lang="en-US" sz="2400" dirty="0" smtClean="0"/>
          </a:p>
          <a:p>
            <a:endParaRPr lang="en-US" sz="2400" dirty="0"/>
          </a:p>
          <a:p>
            <a:r>
              <a:rPr lang="ro-RO" sz="2400" b="1" dirty="0" smtClean="0">
                <a:solidFill>
                  <a:srgbClr val="C00000"/>
                </a:solidFill>
              </a:rPr>
              <a:t>L</a:t>
            </a:r>
            <a:r>
              <a:rPr lang="en-US" sz="2400" b="1" dirty="0" err="1" smtClean="0">
                <a:solidFill>
                  <a:srgbClr val="C00000"/>
                </a:solidFill>
              </a:rPr>
              <a:t>ithuania</a:t>
            </a:r>
            <a:r>
              <a:rPr lang="ro-RO" sz="2400" b="1" dirty="0" smtClean="0">
                <a:solidFill>
                  <a:srgbClr val="C00000"/>
                </a:solidFill>
              </a:rPr>
              <a:t>: </a:t>
            </a:r>
            <a:r>
              <a:rPr lang="ro-RO" sz="2400" dirty="0"/>
              <a:t>organize the pupils’ exchange in Vilnius, manage the arrangements for the accommodation of the pupils and teachers there, organize an workshop with the participating teachers in which to explain/train how to implement STEAM approach into lessons, others than science, technology, art and maths, create the framework of teaching/learning activities within the host school, provide a trainer for the teachers' training in Suceava.</a:t>
            </a:r>
          </a:p>
          <a:p>
            <a:endParaRPr lang="ro-RO" sz="2400" dirty="0"/>
          </a:p>
          <a:p>
            <a:endParaRPr lang="ro-RO" dirty="0"/>
          </a:p>
        </p:txBody>
      </p:sp>
    </p:spTree>
    <p:extLst>
      <p:ext uri="{BB962C8B-B14F-4D97-AF65-F5344CB8AC3E}">
        <p14:creationId xmlns:p14="http://schemas.microsoft.com/office/powerpoint/2010/main" val="7967084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81000" y="798731"/>
            <a:ext cx="8788400" cy="6032421"/>
          </a:xfrm>
          <a:prstGeom prst="rect">
            <a:avLst/>
          </a:prstGeom>
          <a:noFill/>
        </p:spPr>
        <p:txBody>
          <a:bodyPr wrap="square" rtlCol="0">
            <a:spAutoFit/>
          </a:bodyPr>
          <a:lstStyle/>
          <a:p>
            <a:r>
              <a:rPr lang="ro-RO" sz="2300" dirty="0"/>
              <a:t>Apart from this, every partner will:</a:t>
            </a:r>
          </a:p>
          <a:p>
            <a:r>
              <a:rPr lang="ro-RO" sz="2300" dirty="0"/>
              <a:t>- create informational portfolios about their town/village, school, education system, to be shared on the </a:t>
            </a:r>
            <a:r>
              <a:rPr lang="en-US" sz="2300" dirty="0" smtClean="0"/>
              <a:t>c</a:t>
            </a:r>
            <a:r>
              <a:rPr lang="ro-RO" sz="2300" dirty="0" smtClean="0"/>
              <a:t>ommunication </a:t>
            </a:r>
            <a:r>
              <a:rPr lang="ro-RO" sz="2300" dirty="0"/>
              <a:t>tools</a:t>
            </a:r>
          </a:p>
          <a:p>
            <a:r>
              <a:rPr lang="ro-RO" sz="2300" dirty="0"/>
              <a:t>- coordinate all the arrangements for the partnership activities in his school, prepare all the needed documentation</a:t>
            </a:r>
          </a:p>
          <a:p>
            <a:r>
              <a:rPr lang="ro-RO" sz="2300" dirty="0"/>
              <a:t>- translate the STEAM lessons shared by the partners into his language</a:t>
            </a:r>
          </a:p>
          <a:p>
            <a:r>
              <a:rPr lang="ro-RO" sz="2300" dirty="0"/>
              <a:t>- offer support for the partners related to accommodation, transport, arrangements for pupils</a:t>
            </a:r>
          </a:p>
          <a:p>
            <a:r>
              <a:rPr lang="ro-RO" sz="2300" dirty="0"/>
              <a:t>participant into the schools’ activities</a:t>
            </a:r>
          </a:p>
          <a:p>
            <a:r>
              <a:rPr lang="ro-RO" sz="2300" dirty="0"/>
              <a:t>- create the framework for intercultural exchanges, during the transnational activities in their</a:t>
            </a:r>
          </a:p>
          <a:p>
            <a:r>
              <a:rPr lang="ro-RO" sz="2300" dirty="0"/>
              <a:t>country/school The communication will be done using Facebook, e-group, website, also directly, through mobile devices (Whats App, Messenger, Instagram).</a:t>
            </a:r>
          </a:p>
          <a:p>
            <a:endParaRPr lang="ro-RO" dirty="0"/>
          </a:p>
        </p:txBody>
      </p:sp>
    </p:spTree>
    <p:extLst>
      <p:ext uri="{BB962C8B-B14F-4D97-AF65-F5344CB8AC3E}">
        <p14:creationId xmlns:p14="http://schemas.microsoft.com/office/powerpoint/2010/main" val="305047212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81000" y="798731"/>
            <a:ext cx="8382000" cy="5663089"/>
          </a:xfrm>
          <a:prstGeom prst="rect">
            <a:avLst/>
          </a:prstGeom>
          <a:noFill/>
        </p:spPr>
        <p:txBody>
          <a:bodyPr wrap="square" rtlCol="0">
            <a:spAutoFit/>
          </a:bodyPr>
          <a:lstStyle/>
          <a:p>
            <a:pPr algn="ctr"/>
            <a:r>
              <a:rPr lang="en-US" sz="2400" b="1" i="1" dirty="0" smtClean="0"/>
              <a:t>The </a:t>
            </a:r>
            <a:r>
              <a:rPr lang="en-US" sz="2400" b="1" i="1" dirty="0"/>
              <a:t>involvement of associated </a:t>
            </a:r>
            <a:r>
              <a:rPr lang="en-US" sz="2400" b="1" i="1" dirty="0" smtClean="0"/>
              <a:t>partners </a:t>
            </a:r>
          </a:p>
          <a:p>
            <a:pPr algn="ctr"/>
            <a:r>
              <a:rPr lang="en-US" sz="2400" b="1" i="1" dirty="0" smtClean="0"/>
              <a:t>(page 49 </a:t>
            </a:r>
            <a:r>
              <a:rPr lang="en-US" sz="2400" b="1" i="1" dirty="0" err="1" smtClean="0"/>
              <a:t>aplication</a:t>
            </a:r>
            <a:r>
              <a:rPr lang="en-US" sz="2400" b="1" i="1" dirty="0" smtClean="0"/>
              <a:t> form):</a:t>
            </a:r>
          </a:p>
          <a:p>
            <a:endParaRPr lang="en-US" sz="800" dirty="0" smtClean="0"/>
          </a:p>
          <a:p>
            <a:r>
              <a:rPr lang="en-US" dirty="0"/>
              <a:t>Among the local partners in Romania, </a:t>
            </a:r>
            <a:r>
              <a:rPr lang="en-US" dirty="0" err="1">
                <a:solidFill>
                  <a:srgbClr val="FF0000"/>
                </a:solidFill>
              </a:rPr>
              <a:t>Asociatia</a:t>
            </a:r>
            <a:r>
              <a:rPr lang="en-US" dirty="0">
                <a:solidFill>
                  <a:srgbClr val="FF0000"/>
                </a:solidFill>
              </a:rPr>
              <a:t> </a:t>
            </a:r>
            <a:r>
              <a:rPr lang="en-US" dirty="0" err="1">
                <a:solidFill>
                  <a:srgbClr val="FF0000"/>
                </a:solidFill>
              </a:rPr>
              <a:t>Regionala</a:t>
            </a:r>
            <a:r>
              <a:rPr lang="en-US" dirty="0">
                <a:solidFill>
                  <a:srgbClr val="FF0000"/>
                </a:solidFill>
              </a:rPr>
              <a:t> </a:t>
            </a:r>
            <a:r>
              <a:rPr lang="en-US" dirty="0" err="1">
                <a:solidFill>
                  <a:srgbClr val="FF0000"/>
                </a:solidFill>
              </a:rPr>
              <a:t>pentru</a:t>
            </a:r>
            <a:r>
              <a:rPr lang="en-US" dirty="0">
                <a:solidFill>
                  <a:srgbClr val="FF0000"/>
                </a:solidFill>
              </a:rPr>
              <a:t> </a:t>
            </a:r>
            <a:r>
              <a:rPr lang="en-US" dirty="0" err="1">
                <a:solidFill>
                  <a:srgbClr val="FF0000"/>
                </a:solidFill>
              </a:rPr>
              <a:t>Educatie</a:t>
            </a:r>
            <a:r>
              <a:rPr lang="en-US" dirty="0">
                <a:solidFill>
                  <a:srgbClr val="FF0000"/>
                </a:solidFill>
              </a:rPr>
              <a:t> </a:t>
            </a:r>
            <a:r>
              <a:rPr lang="en-US" dirty="0" err="1">
                <a:solidFill>
                  <a:srgbClr val="FF0000"/>
                </a:solidFill>
              </a:rPr>
              <a:t>si</a:t>
            </a:r>
            <a:r>
              <a:rPr lang="en-US" dirty="0">
                <a:solidFill>
                  <a:srgbClr val="FF0000"/>
                </a:solidFill>
              </a:rPr>
              <a:t> </a:t>
            </a:r>
            <a:r>
              <a:rPr lang="en-US" dirty="0" err="1">
                <a:solidFill>
                  <a:srgbClr val="FF0000"/>
                </a:solidFill>
              </a:rPr>
              <a:t>Dezvoltare</a:t>
            </a:r>
            <a:r>
              <a:rPr lang="en-US" dirty="0"/>
              <a:t>, which is </a:t>
            </a:r>
            <a:r>
              <a:rPr lang="en-US" dirty="0" smtClean="0"/>
              <a:t>an NGO </a:t>
            </a:r>
            <a:r>
              <a:rPr lang="en-US" dirty="0"/>
              <a:t>focused on adult education, will be involved, dealing with support and logistics for the </a:t>
            </a:r>
            <a:r>
              <a:rPr lang="en-US" dirty="0" smtClean="0"/>
              <a:t>local activities </a:t>
            </a:r>
            <a:r>
              <a:rPr lang="en-US" dirty="0"/>
              <a:t>and being also the link with the local community. It will be involved in the project </a:t>
            </a:r>
            <a:r>
              <a:rPr lang="en-US" dirty="0" smtClean="0"/>
              <a:t>activities and </a:t>
            </a:r>
            <a:r>
              <a:rPr lang="en-US" dirty="0"/>
              <a:t>will help in providing professional translation for the documents of the project that need to </a:t>
            </a:r>
            <a:r>
              <a:rPr lang="en-US" dirty="0" smtClean="0"/>
              <a:t>be translates </a:t>
            </a:r>
            <a:r>
              <a:rPr lang="en-US" dirty="0"/>
              <a:t>into Romanian, or in English.</a:t>
            </a:r>
          </a:p>
          <a:p>
            <a:r>
              <a:rPr lang="en-US" dirty="0"/>
              <a:t>The partner school from Portugal has a very close collaboration with </a:t>
            </a:r>
            <a:r>
              <a:rPr lang="en-US" dirty="0">
                <a:solidFill>
                  <a:srgbClr val="FF0000"/>
                </a:solidFill>
              </a:rPr>
              <a:t>CREF - Educational </a:t>
            </a:r>
            <a:r>
              <a:rPr lang="en-US" dirty="0" smtClean="0">
                <a:solidFill>
                  <a:srgbClr val="FF0000"/>
                </a:solidFill>
              </a:rPr>
              <a:t>Resources and </a:t>
            </a:r>
            <a:r>
              <a:rPr lang="en-US" dirty="0">
                <a:solidFill>
                  <a:srgbClr val="FF0000"/>
                </a:solidFill>
              </a:rPr>
              <a:t>Training Centre from </a:t>
            </a:r>
            <a:r>
              <a:rPr lang="en-US" dirty="0" err="1">
                <a:solidFill>
                  <a:srgbClr val="FF0000"/>
                </a:solidFill>
              </a:rPr>
              <a:t>Sesimbra</a:t>
            </a:r>
            <a:r>
              <a:rPr lang="en-US" dirty="0"/>
              <a:t>, whose director, Mr. </a:t>
            </a:r>
            <a:r>
              <a:rPr lang="en-US" dirty="0" err="1">
                <a:solidFill>
                  <a:srgbClr val="FF0000"/>
                </a:solidFill>
              </a:rPr>
              <a:t>Vitor</a:t>
            </a:r>
            <a:r>
              <a:rPr lang="en-US" dirty="0">
                <a:solidFill>
                  <a:srgbClr val="FF0000"/>
                </a:solidFill>
              </a:rPr>
              <a:t> Costa</a:t>
            </a:r>
            <a:r>
              <a:rPr lang="en-US" dirty="0"/>
              <a:t>, European trainer </a:t>
            </a:r>
            <a:r>
              <a:rPr lang="en-US" dirty="0" smtClean="0"/>
              <a:t>within Erasmus</a:t>
            </a:r>
            <a:r>
              <a:rPr lang="en-US" dirty="0"/>
              <a:t>+ KA1 program can offer his institution's expertize in implementing activities for fulfilling </a:t>
            </a:r>
            <a:r>
              <a:rPr lang="en-US" dirty="0" smtClean="0"/>
              <a:t>the project </a:t>
            </a:r>
            <a:r>
              <a:rPr lang="en-US" dirty="0"/>
              <a:t>aims. CREF help will be materialized in workshops focused on mobile devices in </a:t>
            </a:r>
            <a:r>
              <a:rPr lang="en-US" dirty="0" smtClean="0"/>
              <a:t>education and </a:t>
            </a:r>
            <a:r>
              <a:rPr lang="en-US" dirty="0"/>
              <a:t>how can STEAM be an alternative.</a:t>
            </a:r>
          </a:p>
          <a:p>
            <a:r>
              <a:rPr lang="en-US" dirty="0"/>
              <a:t>The partner school from Lithuania will benefit of the support of Education development </a:t>
            </a:r>
            <a:r>
              <a:rPr lang="en-US" dirty="0" err="1"/>
              <a:t>centre</a:t>
            </a:r>
            <a:r>
              <a:rPr lang="en-US" dirty="0"/>
              <a:t>, </a:t>
            </a:r>
            <a:r>
              <a:rPr lang="en-US" dirty="0" smtClean="0"/>
              <a:t>in which</a:t>
            </a:r>
            <a:r>
              <a:rPr lang="en-US" dirty="0">
                <a:solidFill>
                  <a:srgbClr val="FF0000"/>
                </a:solidFill>
              </a:rPr>
              <a:t>, Mrs. </a:t>
            </a:r>
            <a:r>
              <a:rPr lang="en-US" dirty="0" err="1">
                <a:solidFill>
                  <a:srgbClr val="FF0000"/>
                </a:solidFill>
              </a:rPr>
              <a:t>Egle</a:t>
            </a:r>
            <a:r>
              <a:rPr lang="en-US" dirty="0">
                <a:solidFill>
                  <a:srgbClr val="FF0000"/>
                </a:solidFill>
              </a:rPr>
              <a:t> </a:t>
            </a:r>
            <a:r>
              <a:rPr lang="en-US" dirty="0" err="1">
                <a:solidFill>
                  <a:srgbClr val="FF0000"/>
                </a:solidFill>
              </a:rPr>
              <a:t>Vaivadiene</a:t>
            </a:r>
            <a:r>
              <a:rPr lang="en-US" dirty="0"/>
              <a:t>, </a:t>
            </a:r>
            <a:r>
              <a:rPr lang="en-US" dirty="0" err="1"/>
              <a:t>methodist</a:t>
            </a:r>
            <a:r>
              <a:rPr lang="en-US" dirty="0"/>
              <a:t> of Nature, Science and Technology Section will get </a:t>
            </a:r>
            <a:r>
              <a:rPr lang="en-US" dirty="0" smtClean="0"/>
              <a:t>involved during </a:t>
            </a:r>
            <a:r>
              <a:rPr lang="en-US" dirty="0"/>
              <a:t>the activities developed in Vilnius, mainly in coordinating STEAM projects in school, </a:t>
            </a:r>
            <a:r>
              <a:rPr lang="en-US" dirty="0" smtClean="0"/>
              <a:t>during </a:t>
            </a:r>
            <a:r>
              <a:rPr lang="ro-RO" dirty="0" smtClean="0"/>
              <a:t>the </a:t>
            </a:r>
            <a:r>
              <a:rPr lang="ro-RO" dirty="0"/>
              <a:t>transnational activity there.</a:t>
            </a:r>
          </a:p>
        </p:txBody>
      </p:sp>
    </p:spTree>
    <p:extLst>
      <p:ext uri="{BB962C8B-B14F-4D97-AF65-F5344CB8AC3E}">
        <p14:creationId xmlns:p14="http://schemas.microsoft.com/office/powerpoint/2010/main" val="372706918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7"/>
          <p:cNvSpPr>
            <a:spLocks noChangeArrowheads="1"/>
          </p:cNvSpPr>
          <p:nvPr/>
        </p:nvSpPr>
        <p:spPr bwMode="gray">
          <a:xfrm>
            <a:off x="6289070" y="3431115"/>
            <a:ext cx="2286000" cy="51435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r>
              <a:rPr lang="en-US" sz="2000" b="1" dirty="0" smtClean="0">
                <a:solidFill>
                  <a:srgbClr val="C00000"/>
                </a:solidFill>
              </a:rPr>
              <a:t>LITHUANIA</a:t>
            </a:r>
            <a:endParaRPr lang="en-US" sz="2000" b="1" dirty="0">
              <a:solidFill>
                <a:srgbClr val="C00000"/>
              </a:solidFill>
            </a:endParaRPr>
          </a:p>
        </p:txBody>
      </p:sp>
      <p:sp>
        <p:nvSpPr>
          <p:cNvPr id="4" name="AutoShape 83"/>
          <p:cNvSpPr>
            <a:spLocks noChangeArrowheads="1"/>
          </p:cNvSpPr>
          <p:nvPr/>
        </p:nvSpPr>
        <p:spPr bwMode="gray">
          <a:xfrm>
            <a:off x="6098776" y="2516963"/>
            <a:ext cx="2286000" cy="498475"/>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r>
              <a:rPr lang="en-US" sz="2000" b="1" dirty="0" smtClean="0">
                <a:solidFill>
                  <a:srgbClr val="C00000"/>
                </a:solidFill>
              </a:rPr>
              <a:t>PORTUGAL</a:t>
            </a:r>
            <a:endParaRPr lang="en-US" sz="2000" b="1" dirty="0">
              <a:solidFill>
                <a:srgbClr val="C00000"/>
              </a:solidFill>
            </a:endParaRPr>
          </a:p>
        </p:txBody>
      </p:sp>
      <p:sp>
        <p:nvSpPr>
          <p:cNvPr id="5" name="AutoShape 85"/>
          <p:cNvSpPr>
            <a:spLocks noChangeArrowheads="1"/>
          </p:cNvSpPr>
          <p:nvPr/>
        </p:nvSpPr>
        <p:spPr bwMode="gray">
          <a:xfrm>
            <a:off x="5463044" y="5894781"/>
            <a:ext cx="2143125" cy="50165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r>
              <a:rPr lang="en-US" sz="2000" b="1" dirty="0">
                <a:solidFill>
                  <a:srgbClr val="C00000"/>
                </a:solidFill>
              </a:rPr>
              <a:t>ROMANIA</a:t>
            </a:r>
          </a:p>
        </p:txBody>
      </p:sp>
      <p:grpSp>
        <p:nvGrpSpPr>
          <p:cNvPr id="6" name="Group 86"/>
          <p:cNvGrpSpPr>
            <a:grpSpLocks/>
          </p:cNvGrpSpPr>
          <p:nvPr/>
        </p:nvGrpSpPr>
        <p:grpSpPr bwMode="auto">
          <a:xfrm>
            <a:off x="5677315" y="3422805"/>
            <a:ext cx="587375" cy="596900"/>
            <a:chOff x="2078" y="1680"/>
            <a:chExt cx="1615" cy="1615"/>
          </a:xfrm>
        </p:grpSpPr>
        <p:sp>
          <p:nvSpPr>
            <p:cNvPr id="7" name="Oval 8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pPr algn="r">
                <a:spcBef>
                  <a:spcPct val="50000"/>
                </a:spcBef>
              </a:pPr>
              <a:endParaRPr lang="ro-RO"/>
            </a:p>
          </p:txBody>
        </p:sp>
        <p:sp>
          <p:nvSpPr>
            <p:cNvPr id="8" name="Oval 8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a:spcBef>
                  <a:spcPct val="50000"/>
                </a:spcBef>
              </a:pPr>
              <a:endParaRPr lang="ro-RO"/>
            </a:p>
          </p:txBody>
        </p:sp>
        <p:sp>
          <p:nvSpPr>
            <p:cNvPr id="9" name="Oval 89"/>
            <p:cNvSpPr>
              <a:spLocks noChangeArrowheads="1"/>
            </p:cNvSpPr>
            <p:nvPr/>
          </p:nvSpPr>
          <p:spPr bwMode="gray">
            <a:xfrm>
              <a:off x="2253" y="1856"/>
              <a:ext cx="1261"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lgn="r">
                <a:spcBef>
                  <a:spcPct val="50000"/>
                </a:spcBef>
                <a:defRPr/>
              </a:pPr>
              <a:endParaRPr lang="ro-RO"/>
            </a:p>
          </p:txBody>
        </p:sp>
        <p:sp>
          <p:nvSpPr>
            <p:cNvPr id="10" name="Oval 9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algn="r">
                <a:spcBef>
                  <a:spcPct val="50000"/>
                </a:spcBef>
              </a:pPr>
              <a:endParaRPr lang="ro-RO"/>
            </a:p>
          </p:txBody>
        </p:sp>
        <p:sp>
          <p:nvSpPr>
            <p:cNvPr id="11" name="Oval 91"/>
            <p:cNvSpPr>
              <a:spLocks noChangeArrowheads="1"/>
            </p:cNvSpPr>
            <p:nvPr/>
          </p:nvSpPr>
          <p:spPr bwMode="gray">
            <a:xfrm>
              <a:off x="2336" y="1938"/>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lgn="r">
                <a:spcBef>
                  <a:spcPct val="50000"/>
                </a:spcBef>
                <a:defRPr/>
              </a:pPr>
              <a:endParaRPr lang="ro-RO"/>
            </a:p>
          </p:txBody>
        </p:sp>
        <p:sp>
          <p:nvSpPr>
            <p:cNvPr id="12" name="Oval 9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a:spcBef>
                  <a:spcPct val="50000"/>
                </a:spcBef>
              </a:pPr>
              <a:endParaRPr lang="ro-RO"/>
            </a:p>
          </p:txBody>
        </p:sp>
      </p:grpSp>
      <p:grpSp>
        <p:nvGrpSpPr>
          <p:cNvPr id="13" name="Group 93"/>
          <p:cNvGrpSpPr>
            <a:grpSpLocks/>
          </p:cNvGrpSpPr>
          <p:nvPr/>
        </p:nvGrpSpPr>
        <p:grpSpPr bwMode="auto">
          <a:xfrm>
            <a:off x="5406410" y="2481802"/>
            <a:ext cx="598488" cy="598488"/>
            <a:chOff x="2078" y="1680"/>
            <a:chExt cx="1615" cy="1615"/>
          </a:xfrm>
        </p:grpSpPr>
        <p:sp>
          <p:nvSpPr>
            <p:cNvPr id="14" name="Oval 9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pPr algn="r">
                <a:spcBef>
                  <a:spcPct val="50000"/>
                </a:spcBef>
              </a:pPr>
              <a:endParaRPr lang="ro-RO"/>
            </a:p>
          </p:txBody>
        </p:sp>
        <p:sp>
          <p:nvSpPr>
            <p:cNvPr id="15" name="Oval 9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a:spcBef>
                  <a:spcPct val="50000"/>
                </a:spcBef>
              </a:pPr>
              <a:endParaRPr lang="ro-RO"/>
            </a:p>
          </p:txBody>
        </p:sp>
        <p:sp>
          <p:nvSpPr>
            <p:cNvPr id="16" name="Oval 96"/>
            <p:cNvSpPr>
              <a:spLocks noChangeArrowheads="1"/>
            </p:cNvSpPr>
            <p:nvPr/>
          </p:nvSpPr>
          <p:spPr bwMode="gray">
            <a:xfrm>
              <a:off x="2254" y="1856"/>
              <a:ext cx="1264"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lgn="r">
                <a:spcBef>
                  <a:spcPct val="50000"/>
                </a:spcBef>
                <a:defRPr/>
              </a:pPr>
              <a:endParaRPr lang="ro-RO"/>
            </a:p>
          </p:txBody>
        </p:sp>
        <p:sp>
          <p:nvSpPr>
            <p:cNvPr id="17" name="Oval 97"/>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algn="r">
                <a:spcBef>
                  <a:spcPct val="50000"/>
                </a:spcBef>
              </a:pPr>
              <a:endParaRPr lang="ro-RO"/>
            </a:p>
          </p:txBody>
        </p:sp>
        <p:sp>
          <p:nvSpPr>
            <p:cNvPr id="18" name="Oval 98"/>
            <p:cNvSpPr>
              <a:spLocks noChangeArrowheads="1"/>
            </p:cNvSpPr>
            <p:nvPr/>
          </p:nvSpPr>
          <p:spPr bwMode="gray">
            <a:xfrm>
              <a:off x="2335" y="1937"/>
              <a:ext cx="1097" cy="11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lgn="r">
                <a:spcBef>
                  <a:spcPct val="50000"/>
                </a:spcBef>
                <a:defRPr/>
              </a:pPr>
              <a:endParaRPr lang="ro-RO"/>
            </a:p>
          </p:txBody>
        </p:sp>
        <p:sp>
          <p:nvSpPr>
            <p:cNvPr id="19" name="Oval 99"/>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a:spcBef>
                  <a:spcPct val="50000"/>
                </a:spcBef>
              </a:pPr>
              <a:endParaRPr lang="ro-RO"/>
            </a:p>
          </p:txBody>
        </p:sp>
      </p:grpSp>
      <p:sp>
        <p:nvSpPr>
          <p:cNvPr id="20" name="AutoShape 139"/>
          <p:cNvSpPr>
            <a:spLocks noChangeArrowheads="1"/>
          </p:cNvSpPr>
          <p:nvPr/>
        </p:nvSpPr>
        <p:spPr bwMode="gray">
          <a:xfrm>
            <a:off x="6264690" y="4385178"/>
            <a:ext cx="2286000" cy="509587"/>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r>
              <a:rPr lang="en-US" sz="2000" b="1" dirty="0" smtClean="0">
                <a:solidFill>
                  <a:srgbClr val="C00000"/>
                </a:solidFill>
              </a:rPr>
              <a:t>GREECE</a:t>
            </a:r>
            <a:endParaRPr lang="en-US" sz="2000" b="1" dirty="0">
              <a:solidFill>
                <a:srgbClr val="C00000"/>
              </a:solidFill>
            </a:endParaRPr>
          </a:p>
        </p:txBody>
      </p:sp>
      <p:grpSp>
        <p:nvGrpSpPr>
          <p:cNvPr id="21" name="Group 140"/>
          <p:cNvGrpSpPr>
            <a:grpSpLocks/>
          </p:cNvGrpSpPr>
          <p:nvPr/>
        </p:nvGrpSpPr>
        <p:grpSpPr bwMode="auto">
          <a:xfrm>
            <a:off x="5640278" y="4328067"/>
            <a:ext cx="547688" cy="527050"/>
            <a:chOff x="2078" y="1680"/>
            <a:chExt cx="1615" cy="1615"/>
          </a:xfrm>
        </p:grpSpPr>
        <p:sp>
          <p:nvSpPr>
            <p:cNvPr id="22" name="Oval 14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pPr algn="r">
                <a:spcBef>
                  <a:spcPct val="50000"/>
                </a:spcBef>
              </a:pPr>
              <a:endParaRPr lang="ro-RO"/>
            </a:p>
          </p:txBody>
        </p:sp>
        <p:sp>
          <p:nvSpPr>
            <p:cNvPr id="23" name="Oval 14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a:spcBef>
                  <a:spcPct val="50000"/>
                </a:spcBef>
              </a:pPr>
              <a:endParaRPr lang="ro-RO"/>
            </a:p>
          </p:txBody>
        </p:sp>
        <p:sp>
          <p:nvSpPr>
            <p:cNvPr id="24" name="Oval 143"/>
            <p:cNvSpPr>
              <a:spLocks noChangeArrowheads="1"/>
            </p:cNvSpPr>
            <p:nvPr/>
          </p:nvSpPr>
          <p:spPr bwMode="gray">
            <a:xfrm>
              <a:off x="2256" y="1855"/>
              <a:ext cx="1259"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lgn="r">
                <a:spcBef>
                  <a:spcPct val="50000"/>
                </a:spcBef>
                <a:defRPr/>
              </a:pPr>
              <a:endParaRPr lang="ro-RO"/>
            </a:p>
          </p:txBody>
        </p:sp>
        <p:sp>
          <p:nvSpPr>
            <p:cNvPr id="25" name="Oval 144"/>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algn="r">
                <a:spcBef>
                  <a:spcPct val="50000"/>
                </a:spcBef>
              </a:pPr>
              <a:endParaRPr lang="ro-RO"/>
            </a:p>
          </p:txBody>
        </p:sp>
        <p:sp>
          <p:nvSpPr>
            <p:cNvPr id="26" name="Oval 145"/>
            <p:cNvSpPr>
              <a:spLocks noChangeArrowheads="1"/>
            </p:cNvSpPr>
            <p:nvPr/>
          </p:nvSpPr>
          <p:spPr bwMode="gray">
            <a:xfrm>
              <a:off x="2335" y="1938"/>
              <a:ext cx="1095" cy="109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lgn="r">
                <a:spcBef>
                  <a:spcPct val="50000"/>
                </a:spcBef>
                <a:defRPr/>
              </a:pPr>
              <a:endParaRPr lang="ro-RO"/>
            </a:p>
          </p:txBody>
        </p:sp>
        <p:sp>
          <p:nvSpPr>
            <p:cNvPr id="27" name="Oval 146"/>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a:spcBef>
                  <a:spcPct val="50000"/>
                </a:spcBef>
              </a:pPr>
              <a:endParaRPr lang="ro-RO"/>
            </a:p>
          </p:txBody>
        </p:sp>
      </p:grpSp>
      <p:grpSp>
        <p:nvGrpSpPr>
          <p:cNvPr id="28" name="Group 148"/>
          <p:cNvGrpSpPr>
            <a:grpSpLocks/>
          </p:cNvGrpSpPr>
          <p:nvPr/>
        </p:nvGrpSpPr>
        <p:grpSpPr bwMode="auto">
          <a:xfrm>
            <a:off x="4737721" y="1610030"/>
            <a:ext cx="600075" cy="600075"/>
            <a:chOff x="196" y="3871"/>
            <a:chExt cx="224" cy="240"/>
          </a:xfrm>
        </p:grpSpPr>
        <p:sp>
          <p:nvSpPr>
            <p:cNvPr id="29" name="Oval 149"/>
            <p:cNvSpPr>
              <a:spLocks noChangeArrowheads="1"/>
            </p:cNvSpPr>
            <p:nvPr/>
          </p:nvSpPr>
          <p:spPr bwMode="gray">
            <a:xfrm>
              <a:off x="196" y="3871"/>
              <a:ext cx="224"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pPr algn="r">
                <a:spcBef>
                  <a:spcPct val="50000"/>
                </a:spcBef>
              </a:pPr>
              <a:endParaRPr lang="ro-RO"/>
            </a:p>
          </p:txBody>
        </p:sp>
        <p:sp>
          <p:nvSpPr>
            <p:cNvPr id="30" name="Oval 150"/>
            <p:cNvSpPr>
              <a:spLocks noChangeArrowheads="1"/>
            </p:cNvSpPr>
            <p:nvPr/>
          </p:nvSpPr>
          <p:spPr bwMode="gray">
            <a:xfrm>
              <a:off x="209" y="3885"/>
              <a:ext cx="198"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a:spcBef>
                  <a:spcPct val="50000"/>
                </a:spcBef>
              </a:pPr>
              <a:endParaRPr lang="ro-RO"/>
            </a:p>
          </p:txBody>
        </p:sp>
        <p:sp>
          <p:nvSpPr>
            <p:cNvPr id="31" name="Oval 151"/>
            <p:cNvSpPr>
              <a:spLocks noChangeArrowheads="1"/>
            </p:cNvSpPr>
            <p:nvPr/>
          </p:nvSpPr>
          <p:spPr bwMode="gray">
            <a:xfrm>
              <a:off x="220" y="3897"/>
              <a:ext cx="175" cy="1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lgn="r">
                <a:spcBef>
                  <a:spcPct val="50000"/>
                </a:spcBef>
                <a:defRPr/>
              </a:pPr>
              <a:endParaRPr lang="ro-RO"/>
            </a:p>
          </p:txBody>
        </p:sp>
        <p:sp>
          <p:nvSpPr>
            <p:cNvPr id="32" name="Oval 152"/>
            <p:cNvSpPr>
              <a:spLocks noChangeArrowheads="1"/>
            </p:cNvSpPr>
            <p:nvPr/>
          </p:nvSpPr>
          <p:spPr bwMode="gray">
            <a:xfrm>
              <a:off x="220" y="3897"/>
              <a:ext cx="175" cy="188"/>
            </a:xfrm>
            <a:prstGeom prst="ellipse">
              <a:avLst/>
            </a:prstGeom>
            <a:gradFill rotWithShape="1">
              <a:gsLst>
                <a:gs pos="0">
                  <a:srgbClr val="000000"/>
                </a:gs>
                <a:gs pos="100000">
                  <a:srgbClr val="FF00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algn="r">
                <a:spcBef>
                  <a:spcPct val="50000"/>
                </a:spcBef>
              </a:pPr>
              <a:endParaRPr lang="ro-RO"/>
            </a:p>
          </p:txBody>
        </p:sp>
        <p:sp>
          <p:nvSpPr>
            <p:cNvPr id="33" name="Oval 153"/>
            <p:cNvSpPr>
              <a:spLocks noChangeArrowheads="1"/>
            </p:cNvSpPr>
            <p:nvPr/>
          </p:nvSpPr>
          <p:spPr bwMode="gray">
            <a:xfrm>
              <a:off x="232" y="3909"/>
              <a:ext cx="152" cy="1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lgn="r">
                <a:spcBef>
                  <a:spcPct val="50000"/>
                </a:spcBef>
                <a:defRPr/>
              </a:pPr>
              <a:endParaRPr lang="ro-RO"/>
            </a:p>
          </p:txBody>
        </p:sp>
        <p:sp>
          <p:nvSpPr>
            <p:cNvPr id="34" name="Oval 154"/>
            <p:cNvSpPr>
              <a:spLocks noChangeArrowheads="1"/>
            </p:cNvSpPr>
            <p:nvPr/>
          </p:nvSpPr>
          <p:spPr bwMode="gray">
            <a:xfrm>
              <a:off x="232" y="3909"/>
              <a:ext cx="152" cy="164"/>
            </a:xfrm>
            <a:prstGeom prst="ellipse">
              <a:avLst/>
            </a:prstGeom>
            <a:gradFill rotWithShape="1">
              <a:gsLst>
                <a:gs pos="0">
                  <a:srgbClr val="FF0000"/>
                </a:gs>
                <a:gs pos="100000">
                  <a:srgbClr val="4900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a:spcBef>
                  <a:spcPct val="50000"/>
                </a:spcBef>
              </a:pPr>
              <a:endParaRPr lang="ro-RO"/>
            </a:p>
          </p:txBody>
        </p:sp>
      </p:grpSp>
      <p:grpSp>
        <p:nvGrpSpPr>
          <p:cNvPr id="35" name="Group 148"/>
          <p:cNvGrpSpPr>
            <a:grpSpLocks/>
          </p:cNvGrpSpPr>
          <p:nvPr/>
        </p:nvGrpSpPr>
        <p:grpSpPr bwMode="auto">
          <a:xfrm>
            <a:off x="4772547" y="5796356"/>
            <a:ext cx="600075" cy="600075"/>
            <a:chOff x="196" y="3871"/>
            <a:chExt cx="224" cy="240"/>
          </a:xfrm>
        </p:grpSpPr>
        <p:sp>
          <p:nvSpPr>
            <p:cNvPr id="36" name="Oval 149"/>
            <p:cNvSpPr>
              <a:spLocks noChangeArrowheads="1"/>
            </p:cNvSpPr>
            <p:nvPr/>
          </p:nvSpPr>
          <p:spPr bwMode="gray">
            <a:xfrm>
              <a:off x="196" y="3871"/>
              <a:ext cx="224"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pPr algn="r">
                <a:spcBef>
                  <a:spcPct val="50000"/>
                </a:spcBef>
              </a:pPr>
              <a:endParaRPr lang="ro-RO"/>
            </a:p>
          </p:txBody>
        </p:sp>
        <p:sp>
          <p:nvSpPr>
            <p:cNvPr id="37" name="Oval 150"/>
            <p:cNvSpPr>
              <a:spLocks noChangeArrowheads="1"/>
            </p:cNvSpPr>
            <p:nvPr/>
          </p:nvSpPr>
          <p:spPr bwMode="gray">
            <a:xfrm>
              <a:off x="209" y="3885"/>
              <a:ext cx="198"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a:spcBef>
                  <a:spcPct val="50000"/>
                </a:spcBef>
              </a:pPr>
              <a:endParaRPr lang="ro-RO"/>
            </a:p>
          </p:txBody>
        </p:sp>
        <p:sp>
          <p:nvSpPr>
            <p:cNvPr id="38" name="Oval 151"/>
            <p:cNvSpPr>
              <a:spLocks noChangeArrowheads="1"/>
            </p:cNvSpPr>
            <p:nvPr/>
          </p:nvSpPr>
          <p:spPr bwMode="gray">
            <a:xfrm>
              <a:off x="220" y="3897"/>
              <a:ext cx="175" cy="1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lgn="r">
                <a:spcBef>
                  <a:spcPct val="50000"/>
                </a:spcBef>
                <a:defRPr/>
              </a:pPr>
              <a:endParaRPr lang="ro-RO"/>
            </a:p>
          </p:txBody>
        </p:sp>
        <p:sp>
          <p:nvSpPr>
            <p:cNvPr id="39" name="Oval 152"/>
            <p:cNvSpPr>
              <a:spLocks noChangeArrowheads="1"/>
            </p:cNvSpPr>
            <p:nvPr/>
          </p:nvSpPr>
          <p:spPr bwMode="gray">
            <a:xfrm>
              <a:off x="220" y="3897"/>
              <a:ext cx="175" cy="188"/>
            </a:xfrm>
            <a:prstGeom prst="ellipse">
              <a:avLst/>
            </a:prstGeom>
            <a:gradFill rotWithShape="1">
              <a:gsLst>
                <a:gs pos="0">
                  <a:srgbClr val="000000"/>
                </a:gs>
                <a:gs pos="100000">
                  <a:srgbClr val="FF00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algn="r">
                <a:spcBef>
                  <a:spcPct val="50000"/>
                </a:spcBef>
              </a:pPr>
              <a:endParaRPr lang="ro-RO"/>
            </a:p>
          </p:txBody>
        </p:sp>
        <p:sp>
          <p:nvSpPr>
            <p:cNvPr id="40" name="Oval 153"/>
            <p:cNvSpPr>
              <a:spLocks noChangeArrowheads="1"/>
            </p:cNvSpPr>
            <p:nvPr/>
          </p:nvSpPr>
          <p:spPr bwMode="gray">
            <a:xfrm>
              <a:off x="232" y="3909"/>
              <a:ext cx="152" cy="1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lgn="r">
                <a:spcBef>
                  <a:spcPct val="50000"/>
                </a:spcBef>
                <a:defRPr/>
              </a:pPr>
              <a:endParaRPr lang="ro-RO"/>
            </a:p>
          </p:txBody>
        </p:sp>
        <p:sp>
          <p:nvSpPr>
            <p:cNvPr id="41" name="Oval 154"/>
            <p:cNvSpPr>
              <a:spLocks noChangeArrowheads="1"/>
            </p:cNvSpPr>
            <p:nvPr/>
          </p:nvSpPr>
          <p:spPr bwMode="gray">
            <a:xfrm>
              <a:off x="232" y="3909"/>
              <a:ext cx="152" cy="164"/>
            </a:xfrm>
            <a:prstGeom prst="ellipse">
              <a:avLst/>
            </a:prstGeom>
            <a:gradFill rotWithShape="1">
              <a:gsLst>
                <a:gs pos="0">
                  <a:srgbClr val="FF0000"/>
                </a:gs>
                <a:gs pos="100000">
                  <a:srgbClr val="4900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a:spcBef>
                  <a:spcPct val="50000"/>
                </a:spcBef>
              </a:pPr>
              <a:endParaRPr lang="ro-RO"/>
            </a:p>
          </p:txBody>
        </p:sp>
      </p:grpSp>
      <p:sp>
        <p:nvSpPr>
          <p:cNvPr id="42" name="AutoShape 85"/>
          <p:cNvSpPr>
            <a:spLocks noChangeArrowheads="1"/>
          </p:cNvSpPr>
          <p:nvPr/>
        </p:nvSpPr>
        <p:spPr bwMode="gray">
          <a:xfrm>
            <a:off x="5985559" y="5219317"/>
            <a:ext cx="2143125" cy="50165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r>
              <a:rPr lang="en-US" sz="2000" b="1" dirty="0" smtClean="0">
                <a:solidFill>
                  <a:srgbClr val="C00000"/>
                </a:solidFill>
              </a:rPr>
              <a:t>BULGARIA</a:t>
            </a:r>
            <a:endParaRPr lang="en-US" sz="2000" b="1" dirty="0">
              <a:solidFill>
                <a:srgbClr val="C00000"/>
              </a:solidFill>
            </a:endParaRPr>
          </a:p>
        </p:txBody>
      </p:sp>
      <p:sp>
        <p:nvSpPr>
          <p:cNvPr id="44" name="AutoShape 85"/>
          <p:cNvSpPr>
            <a:spLocks noChangeArrowheads="1"/>
          </p:cNvSpPr>
          <p:nvPr/>
        </p:nvSpPr>
        <p:spPr bwMode="gray">
          <a:xfrm>
            <a:off x="5443145" y="1643447"/>
            <a:ext cx="2143125" cy="50165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r>
              <a:rPr lang="en-US" sz="2000" b="1" dirty="0">
                <a:solidFill>
                  <a:srgbClr val="C00000"/>
                </a:solidFill>
              </a:rPr>
              <a:t>ROMANIA</a:t>
            </a:r>
          </a:p>
        </p:txBody>
      </p:sp>
      <p:grpSp>
        <p:nvGrpSpPr>
          <p:cNvPr id="45" name="Group 140"/>
          <p:cNvGrpSpPr>
            <a:grpSpLocks/>
          </p:cNvGrpSpPr>
          <p:nvPr/>
        </p:nvGrpSpPr>
        <p:grpSpPr bwMode="auto">
          <a:xfrm>
            <a:off x="5375210" y="5161880"/>
            <a:ext cx="547688" cy="527050"/>
            <a:chOff x="2078" y="1680"/>
            <a:chExt cx="1615" cy="1615"/>
          </a:xfrm>
        </p:grpSpPr>
        <p:sp>
          <p:nvSpPr>
            <p:cNvPr id="46" name="Oval 14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pPr algn="r">
                <a:spcBef>
                  <a:spcPct val="50000"/>
                </a:spcBef>
              </a:pPr>
              <a:endParaRPr lang="ro-RO"/>
            </a:p>
          </p:txBody>
        </p:sp>
        <p:sp>
          <p:nvSpPr>
            <p:cNvPr id="47" name="Oval 14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a:spcBef>
                  <a:spcPct val="50000"/>
                </a:spcBef>
              </a:pPr>
              <a:endParaRPr lang="ro-RO"/>
            </a:p>
          </p:txBody>
        </p:sp>
        <p:sp>
          <p:nvSpPr>
            <p:cNvPr id="48" name="Oval 143"/>
            <p:cNvSpPr>
              <a:spLocks noChangeArrowheads="1"/>
            </p:cNvSpPr>
            <p:nvPr/>
          </p:nvSpPr>
          <p:spPr bwMode="gray">
            <a:xfrm>
              <a:off x="2256" y="1855"/>
              <a:ext cx="1259"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lgn="r">
                <a:spcBef>
                  <a:spcPct val="50000"/>
                </a:spcBef>
                <a:defRPr/>
              </a:pPr>
              <a:endParaRPr lang="ro-RO"/>
            </a:p>
          </p:txBody>
        </p:sp>
        <p:sp>
          <p:nvSpPr>
            <p:cNvPr id="49" name="Oval 144"/>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algn="r">
                <a:spcBef>
                  <a:spcPct val="50000"/>
                </a:spcBef>
              </a:pPr>
              <a:endParaRPr lang="ro-RO"/>
            </a:p>
          </p:txBody>
        </p:sp>
        <p:sp>
          <p:nvSpPr>
            <p:cNvPr id="50" name="Oval 145"/>
            <p:cNvSpPr>
              <a:spLocks noChangeArrowheads="1"/>
            </p:cNvSpPr>
            <p:nvPr/>
          </p:nvSpPr>
          <p:spPr bwMode="gray">
            <a:xfrm>
              <a:off x="2335" y="1938"/>
              <a:ext cx="1095" cy="109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lgn="r">
                <a:spcBef>
                  <a:spcPct val="50000"/>
                </a:spcBef>
                <a:defRPr/>
              </a:pPr>
              <a:endParaRPr lang="ro-RO"/>
            </a:p>
          </p:txBody>
        </p:sp>
        <p:sp>
          <p:nvSpPr>
            <p:cNvPr id="51" name="Oval 146"/>
            <p:cNvSpPr>
              <a:spLocks noChangeArrowheads="1"/>
            </p:cNvSpPr>
            <p:nvPr/>
          </p:nvSpPr>
          <p:spPr bwMode="gray">
            <a:xfrm>
              <a:off x="2337" y="1939"/>
              <a:ext cx="1096" cy="1098"/>
            </a:xfrm>
            <a:prstGeom prst="ellipse">
              <a:avLst/>
            </a:prstGeom>
            <a:solidFill>
              <a:schemeClr val="accent3">
                <a:lumMod val="50000"/>
              </a:schemeClr>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a:spcBef>
                  <a:spcPct val="50000"/>
                </a:spcBef>
              </a:pPr>
              <a:endParaRPr lang="ro-RO"/>
            </a:p>
          </p:txBody>
        </p:sp>
      </p:grpSp>
      <p:pic>
        <p:nvPicPr>
          <p:cNvPr id="1028" name="Picture 4"/>
          <p:cNvPicPr>
            <a:picLocks noChangeAspect="1" noChangeArrowheads="1"/>
          </p:cNvPicPr>
          <p:nvPr/>
        </p:nvPicPr>
        <p:blipFill>
          <a:blip r:embed="rId2" cstate="print">
            <a:clrChange>
              <a:clrFrom>
                <a:srgbClr val="ACD4DE"/>
              </a:clrFrom>
              <a:clrTo>
                <a:srgbClr val="ACD4DE">
                  <a:alpha val="0"/>
                </a:srgbClr>
              </a:clrTo>
            </a:clrChange>
            <a:extLst>
              <a:ext uri="{28A0092B-C50C-407E-A947-70E740481C1C}">
                <a14:useLocalDpi xmlns:a14="http://schemas.microsoft.com/office/drawing/2010/main" val="0"/>
              </a:ext>
            </a:extLst>
          </a:blip>
          <a:srcRect/>
          <a:stretch>
            <a:fillRect/>
          </a:stretch>
        </p:blipFill>
        <p:spPr bwMode="auto">
          <a:xfrm>
            <a:off x="508814" y="1219200"/>
            <a:ext cx="4090211" cy="522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Partner countries:</a:t>
            </a:r>
            <a:endParaRPr lang="ro-RO" sz="3600" dirty="0">
              <a:solidFill>
                <a:srgbClr val="C00000"/>
              </a:solidFill>
              <a:latin typeface="Algerian" pitchFamily="82" charset="0"/>
            </a:endParaRPr>
          </a:p>
        </p:txBody>
      </p:sp>
      <p:cxnSp>
        <p:nvCxnSpPr>
          <p:cNvPr id="54" name="Straight Arrow Connector 53"/>
          <p:cNvCxnSpPr/>
          <p:nvPr/>
        </p:nvCxnSpPr>
        <p:spPr>
          <a:xfrm flipH="1" flipV="1">
            <a:off x="3733801" y="3657600"/>
            <a:ext cx="304800" cy="838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flipH="1">
            <a:off x="685800" y="4495800"/>
            <a:ext cx="3352801" cy="113602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a:off x="4038601" y="4495800"/>
            <a:ext cx="0" cy="609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a:off x="3886201" y="4495800"/>
            <a:ext cx="152400" cy="110893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54081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81000" y="990600"/>
            <a:ext cx="8382000" cy="5262979"/>
          </a:xfrm>
          <a:prstGeom prst="rect">
            <a:avLst/>
          </a:prstGeom>
          <a:noFill/>
        </p:spPr>
        <p:txBody>
          <a:bodyPr wrap="square" rtlCol="0">
            <a:spAutoFit/>
          </a:bodyPr>
          <a:lstStyle/>
          <a:p>
            <a:pPr algn="ctr"/>
            <a:r>
              <a:rPr lang="en-US" sz="2400" b="1" i="1" dirty="0" smtClean="0"/>
              <a:t>How we </a:t>
            </a:r>
            <a:r>
              <a:rPr lang="en-US" sz="2400" b="1" i="1" dirty="0"/>
              <a:t>will select and involve participants in the different </a:t>
            </a:r>
            <a:r>
              <a:rPr lang="en-US" sz="2400" b="1" i="1" dirty="0" smtClean="0"/>
              <a:t>activities (</a:t>
            </a:r>
            <a:r>
              <a:rPr lang="en-US" sz="2400" b="1" i="1" dirty="0" err="1" smtClean="0"/>
              <a:t>pag</a:t>
            </a:r>
            <a:r>
              <a:rPr lang="en-US" sz="2400" b="1" i="1" dirty="0" smtClean="0"/>
              <a:t>. 50, application form</a:t>
            </a:r>
            <a:r>
              <a:rPr lang="en-US" sz="2400" dirty="0" smtClean="0"/>
              <a:t>):</a:t>
            </a:r>
          </a:p>
          <a:p>
            <a:endParaRPr lang="en-US" sz="800" dirty="0"/>
          </a:p>
          <a:p>
            <a:r>
              <a:rPr lang="en-US" sz="2400" dirty="0"/>
              <a:t>There will be a selection </a:t>
            </a:r>
            <a:r>
              <a:rPr lang="en-US" sz="2400" dirty="0" smtClean="0"/>
              <a:t>procedure. There are some suggestions, but each school can consider its own criteria.</a:t>
            </a:r>
          </a:p>
          <a:p>
            <a:endParaRPr lang="en-US" sz="800" dirty="0"/>
          </a:p>
          <a:p>
            <a:r>
              <a:rPr lang="en-US" sz="2400" dirty="0"/>
              <a:t>Four teachers in each school, participants into the training course in </a:t>
            </a:r>
            <a:r>
              <a:rPr lang="en-US" sz="2400" dirty="0" err="1"/>
              <a:t>Suceava</a:t>
            </a:r>
            <a:r>
              <a:rPr lang="en-US" sz="2400" dirty="0"/>
              <a:t>, Romania, will </a:t>
            </a:r>
            <a:r>
              <a:rPr lang="en-US" sz="2400" dirty="0" smtClean="0"/>
              <a:t>be selected </a:t>
            </a:r>
            <a:r>
              <a:rPr lang="en-US" sz="2400" dirty="0"/>
              <a:t>according to their level of English, which has to be at least B1. After the course, they will </a:t>
            </a:r>
            <a:r>
              <a:rPr lang="en-US" sz="2400" dirty="0" smtClean="0"/>
              <a:t>use the </a:t>
            </a:r>
            <a:r>
              <a:rPr lang="en-US" sz="2400" dirty="0"/>
              <a:t>acquired information in their school activities, with their colleagues and pupils</a:t>
            </a:r>
            <a:r>
              <a:rPr lang="en-US" sz="2400" dirty="0" smtClean="0"/>
              <a:t>.</a:t>
            </a:r>
          </a:p>
          <a:p>
            <a:endParaRPr lang="en-US" sz="800" dirty="0"/>
          </a:p>
          <a:p>
            <a:r>
              <a:rPr lang="en-US" sz="2400" dirty="0"/>
              <a:t>For the transnational activities, mostly pupils between 10-13 years old will get involved. Each</a:t>
            </a:r>
          </a:p>
          <a:p>
            <a:r>
              <a:rPr lang="en-US" sz="2400" dirty="0"/>
              <a:t>school will design their selection according to school </a:t>
            </a:r>
            <a:r>
              <a:rPr lang="en-US" sz="2400" dirty="0" smtClean="0"/>
              <a:t>policies.</a:t>
            </a:r>
            <a:endParaRPr lang="ro-RO" sz="2400" dirty="0"/>
          </a:p>
        </p:txBody>
      </p:sp>
    </p:spTree>
    <p:extLst>
      <p:ext uri="{BB962C8B-B14F-4D97-AF65-F5344CB8AC3E}">
        <p14:creationId xmlns:p14="http://schemas.microsoft.com/office/powerpoint/2010/main" val="31698186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81000" y="990600"/>
            <a:ext cx="8382000" cy="4893647"/>
          </a:xfrm>
          <a:prstGeom prst="rect">
            <a:avLst/>
          </a:prstGeom>
          <a:noFill/>
        </p:spPr>
        <p:txBody>
          <a:bodyPr wrap="square" rtlCol="0">
            <a:spAutoFit/>
          </a:bodyPr>
          <a:lstStyle/>
          <a:p>
            <a:pPr algn="ctr"/>
            <a:r>
              <a:rPr lang="en-US" sz="2400" b="1" i="1" dirty="0"/>
              <a:t>Participants with fewer opportunities: does </a:t>
            </a:r>
            <a:r>
              <a:rPr lang="en-US" sz="2400" b="1" i="1" dirty="0" smtClean="0"/>
              <a:t>your project </a:t>
            </a:r>
            <a:r>
              <a:rPr lang="en-US" sz="2400" b="1" i="1" dirty="0"/>
              <a:t>involve participants facing situations </a:t>
            </a:r>
            <a:r>
              <a:rPr lang="en-US" sz="2400" b="1" i="1" dirty="0" smtClean="0"/>
              <a:t>that make </a:t>
            </a:r>
            <a:r>
              <a:rPr lang="en-US" sz="2400" b="1" i="1" dirty="0"/>
              <a:t>their participation more difficult</a:t>
            </a:r>
            <a:r>
              <a:rPr lang="en-US" sz="2400" b="1" i="1" dirty="0" smtClean="0"/>
              <a:t>? (</a:t>
            </a:r>
            <a:r>
              <a:rPr lang="en-US" sz="2400" b="1" i="1" dirty="0" err="1" smtClean="0"/>
              <a:t>pag</a:t>
            </a:r>
            <a:r>
              <a:rPr lang="en-US" sz="2400" b="1" i="1" dirty="0" smtClean="0"/>
              <a:t>. 51)</a:t>
            </a:r>
          </a:p>
          <a:p>
            <a:endParaRPr lang="en-US" sz="2400" dirty="0"/>
          </a:p>
          <a:p>
            <a:r>
              <a:rPr lang="en-US" sz="2400" dirty="0"/>
              <a:t>How many participants would fall into </a:t>
            </a:r>
            <a:r>
              <a:rPr lang="en-US" sz="2400" dirty="0" smtClean="0"/>
              <a:t>this </a:t>
            </a:r>
            <a:r>
              <a:rPr lang="ro-RO" sz="2400" dirty="0" smtClean="0"/>
              <a:t>category</a:t>
            </a:r>
            <a:r>
              <a:rPr lang="ro-RO" sz="2400" dirty="0"/>
              <a:t>? </a:t>
            </a:r>
            <a:r>
              <a:rPr lang="ro-RO" sz="2400" b="1" dirty="0" smtClean="0">
                <a:solidFill>
                  <a:srgbClr val="FF0000"/>
                </a:solidFill>
              </a:rPr>
              <a:t>150</a:t>
            </a:r>
            <a:endParaRPr lang="en-US" sz="2400" b="1" dirty="0" smtClean="0">
              <a:solidFill>
                <a:srgbClr val="FF0000"/>
              </a:solidFill>
            </a:endParaRPr>
          </a:p>
          <a:p>
            <a:endParaRPr lang="en-US" sz="2400" b="1" dirty="0">
              <a:solidFill>
                <a:srgbClr val="FF0000"/>
              </a:solidFill>
            </a:endParaRPr>
          </a:p>
          <a:p>
            <a:r>
              <a:rPr lang="en-US" sz="2400" dirty="0"/>
              <a:t>Which types of situations are these participants facing?</a:t>
            </a:r>
          </a:p>
          <a:p>
            <a:pPr marL="342900" indent="-342900">
              <a:buFont typeface="Arial" pitchFamily="34" charset="0"/>
              <a:buChar char="•"/>
            </a:pPr>
            <a:r>
              <a:rPr lang="en-US" sz="2400" dirty="0" smtClean="0"/>
              <a:t>c</a:t>
            </a:r>
            <a:r>
              <a:rPr lang="ro-RO" sz="2400" dirty="0" smtClean="0"/>
              <a:t>ultural differences</a:t>
            </a:r>
            <a:endParaRPr lang="en-US" sz="2400" dirty="0" smtClean="0"/>
          </a:p>
          <a:p>
            <a:pPr marL="342900" indent="-342900">
              <a:buFont typeface="Arial" pitchFamily="34" charset="0"/>
              <a:buChar char="•"/>
            </a:pPr>
            <a:r>
              <a:rPr lang="en-US" sz="2400" dirty="0" smtClean="0"/>
              <a:t>e</a:t>
            </a:r>
            <a:r>
              <a:rPr lang="ro-RO" sz="2400" dirty="0" smtClean="0"/>
              <a:t>conomic obstacles</a:t>
            </a:r>
            <a:endParaRPr lang="en-US" sz="2400" dirty="0" smtClean="0"/>
          </a:p>
          <a:p>
            <a:pPr marL="342900" indent="-342900">
              <a:buFont typeface="Arial" pitchFamily="34" charset="0"/>
              <a:buChar char="•"/>
            </a:pPr>
            <a:r>
              <a:rPr lang="en-US" sz="2400" dirty="0" smtClean="0"/>
              <a:t>e</a:t>
            </a:r>
            <a:r>
              <a:rPr lang="ro-RO" sz="2400" dirty="0" smtClean="0"/>
              <a:t>ducational difficulties</a:t>
            </a:r>
            <a:endParaRPr lang="en-US" sz="2400" dirty="0" smtClean="0"/>
          </a:p>
          <a:p>
            <a:pPr marL="342900" indent="-342900">
              <a:buFont typeface="Arial" pitchFamily="34" charset="0"/>
              <a:buChar char="•"/>
            </a:pPr>
            <a:r>
              <a:rPr lang="en-US" sz="2400" dirty="0" smtClean="0"/>
              <a:t>s</a:t>
            </a:r>
            <a:r>
              <a:rPr lang="ro-RO" sz="2400" dirty="0" smtClean="0"/>
              <a:t>ocial obstacles</a:t>
            </a:r>
            <a:endParaRPr lang="en-US" sz="2400" dirty="0" smtClean="0"/>
          </a:p>
          <a:p>
            <a:pPr marL="342900" indent="-342900">
              <a:buFont typeface="Arial" pitchFamily="34" charset="0"/>
              <a:buChar char="•"/>
            </a:pPr>
            <a:r>
              <a:rPr lang="en-US" sz="2400" dirty="0" smtClean="0"/>
              <a:t>d</a:t>
            </a:r>
            <a:r>
              <a:rPr lang="ro-RO" sz="2400" dirty="0" smtClean="0"/>
              <a:t>isability</a:t>
            </a:r>
            <a:endParaRPr lang="en-US" sz="2400" dirty="0"/>
          </a:p>
          <a:p>
            <a:pPr marL="342900" indent="-342900">
              <a:buFont typeface="Arial" pitchFamily="34" charset="0"/>
              <a:buChar char="•"/>
            </a:pPr>
            <a:r>
              <a:rPr lang="en-US" sz="2400" dirty="0" smtClean="0"/>
              <a:t>h</a:t>
            </a:r>
            <a:r>
              <a:rPr lang="ro-RO" sz="2400" dirty="0" smtClean="0"/>
              <a:t>ealth </a:t>
            </a:r>
            <a:r>
              <a:rPr lang="ro-RO" sz="2400" dirty="0"/>
              <a:t>problems</a:t>
            </a:r>
            <a:endParaRPr lang="ro-RO" sz="2400" b="1" dirty="0">
              <a:solidFill>
                <a:srgbClr val="FF0000"/>
              </a:solidFill>
            </a:endParaRPr>
          </a:p>
        </p:txBody>
      </p:sp>
    </p:spTree>
    <p:extLst>
      <p:ext uri="{BB962C8B-B14F-4D97-AF65-F5344CB8AC3E}">
        <p14:creationId xmlns:p14="http://schemas.microsoft.com/office/powerpoint/2010/main" val="345505481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81000" y="990600"/>
            <a:ext cx="8382000" cy="5262979"/>
          </a:xfrm>
          <a:prstGeom prst="rect">
            <a:avLst/>
          </a:prstGeom>
          <a:noFill/>
        </p:spPr>
        <p:txBody>
          <a:bodyPr wrap="square" rtlCol="0">
            <a:spAutoFit/>
          </a:bodyPr>
          <a:lstStyle/>
          <a:p>
            <a:pPr algn="ctr"/>
            <a:r>
              <a:rPr lang="en-US" sz="2400" b="1" i="1" dirty="0"/>
              <a:t>Participants with fewer opportunities: does </a:t>
            </a:r>
            <a:r>
              <a:rPr lang="en-US" sz="2400" b="1" i="1" dirty="0" smtClean="0"/>
              <a:t>your project </a:t>
            </a:r>
            <a:r>
              <a:rPr lang="en-US" sz="2400" b="1" i="1" dirty="0"/>
              <a:t>involve participants facing situations </a:t>
            </a:r>
            <a:r>
              <a:rPr lang="en-US" sz="2400" b="1" i="1" dirty="0" smtClean="0"/>
              <a:t>that make </a:t>
            </a:r>
            <a:r>
              <a:rPr lang="en-US" sz="2400" b="1" i="1" dirty="0"/>
              <a:t>their participation more difficult</a:t>
            </a:r>
            <a:r>
              <a:rPr lang="en-US" sz="2400" b="1" i="1" dirty="0" smtClean="0"/>
              <a:t>? (</a:t>
            </a:r>
            <a:r>
              <a:rPr lang="en-US" sz="2400" b="1" i="1" dirty="0" err="1" smtClean="0"/>
              <a:t>pag</a:t>
            </a:r>
            <a:r>
              <a:rPr lang="en-US" sz="2400" b="1" i="1" dirty="0" smtClean="0"/>
              <a:t>. 51)</a:t>
            </a:r>
          </a:p>
          <a:p>
            <a:endParaRPr lang="en-US" sz="2400" dirty="0"/>
          </a:p>
          <a:p>
            <a:r>
              <a:rPr lang="en-US" sz="2400" dirty="0"/>
              <a:t>The participants with fewer opportunities who will be involved into the project activities are: </a:t>
            </a:r>
            <a:r>
              <a:rPr lang="en-US" sz="2400" b="1" dirty="0">
                <a:solidFill>
                  <a:srgbClr val="FF0000"/>
                </a:solidFill>
              </a:rPr>
              <a:t>58 pupils</a:t>
            </a:r>
          </a:p>
          <a:p>
            <a:r>
              <a:rPr lang="en-US" sz="2400" b="1" dirty="0">
                <a:solidFill>
                  <a:srgbClr val="FF0000"/>
                </a:solidFill>
              </a:rPr>
              <a:t>from School no 10 </a:t>
            </a:r>
            <a:r>
              <a:rPr lang="en-US" sz="2400" b="1" dirty="0" err="1">
                <a:solidFill>
                  <a:srgbClr val="FF0000"/>
                </a:solidFill>
              </a:rPr>
              <a:t>Suceava</a:t>
            </a:r>
            <a:r>
              <a:rPr lang="en-US" sz="2400" b="1" dirty="0">
                <a:solidFill>
                  <a:srgbClr val="FF0000"/>
                </a:solidFill>
              </a:rPr>
              <a:t>, Romania, 36 from School </a:t>
            </a:r>
            <a:r>
              <a:rPr lang="en-US" sz="2400" b="1" dirty="0" err="1">
                <a:solidFill>
                  <a:srgbClr val="FF0000"/>
                </a:solidFill>
              </a:rPr>
              <a:t>Ostra</a:t>
            </a:r>
            <a:r>
              <a:rPr lang="en-US" sz="2400" b="1" dirty="0">
                <a:solidFill>
                  <a:srgbClr val="FF0000"/>
                </a:solidFill>
              </a:rPr>
              <a:t>, Romania, 12 from the </a:t>
            </a:r>
            <a:r>
              <a:rPr lang="en-US" sz="2400" b="1" dirty="0" smtClean="0">
                <a:solidFill>
                  <a:srgbClr val="FF0000"/>
                </a:solidFill>
              </a:rPr>
              <a:t>Bulgarian school</a:t>
            </a:r>
            <a:r>
              <a:rPr lang="en-US" sz="2400" b="1" dirty="0">
                <a:solidFill>
                  <a:srgbClr val="FF0000"/>
                </a:solidFill>
              </a:rPr>
              <a:t>, 15 from the Portuguese school, 11 from the Greek school, 18 from the Lithuanian school</a:t>
            </a:r>
            <a:r>
              <a:rPr lang="en-US" sz="2400" dirty="0"/>
              <a:t>.</a:t>
            </a:r>
          </a:p>
          <a:p>
            <a:r>
              <a:rPr lang="en-US" sz="2400" dirty="0"/>
              <a:t>They will be involved both in the local activities and into the pupils’ exchanges.</a:t>
            </a:r>
          </a:p>
          <a:p>
            <a:r>
              <a:rPr lang="en-US" sz="2400" dirty="0"/>
              <a:t>They will be supported both by their colleagues and by their teachers to overcome these difficulties.</a:t>
            </a:r>
            <a:endParaRPr lang="ro-RO" sz="2400" b="1" dirty="0">
              <a:solidFill>
                <a:srgbClr val="FF0000"/>
              </a:solidFill>
            </a:endParaRPr>
          </a:p>
        </p:txBody>
      </p:sp>
    </p:spTree>
    <p:extLst>
      <p:ext uri="{BB962C8B-B14F-4D97-AF65-F5344CB8AC3E}">
        <p14:creationId xmlns:p14="http://schemas.microsoft.com/office/powerpoint/2010/main" val="76554347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81000" y="990600"/>
            <a:ext cx="8382000" cy="4524315"/>
          </a:xfrm>
          <a:prstGeom prst="rect">
            <a:avLst/>
          </a:prstGeom>
          <a:noFill/>
        </p:spPr>
        <p:txBody>
          <a:bodyPr wrap="square" rtlCol="0">
            <a:spAutoFit/>
          </a:bodyPr>
          <a:lstStyle/>
          <a:p>
            <a:pPr algn="ctr"/>
            <a:r>
              <a:rPr lang="en-US" sz="2400" b="1" i="1" dirty="0"/>
              <a:t>Please provide detailed information about the project activities that you will carry out with the support</a:t>
            </a:r>
          </a:p>
          <a:p>
            <a:pPr algn="ctr"/>
            <a:r>
              <a:rPr lang="en-US" sz="2400" b="1" i="1" dirty="0"/>
              <a:t>of the grant requested under the item 'Project Management and </a:t>
            </a:r>
            <a:r>
              <a:rPr lang="en-US" sz="2400" b="1" i="1" dirty="0" smtClean="0"/>
              <a:t>Implementation‘ (page 55).</a:t>
            </a:r>
          </a:p>
          <a:p>
            <a:endParaRPr lang="en-US" sz="2400" b="1" dirty="0">
              <a:solidFill>
                <a:srgbClr val="FF0000"/>
              </a:solidFill>
            </a:endParaRPr>
          </a:p>
          <a:p>
            <a:r>
              <a:rPr lang="en-US" sz="2400" dirty="0"/>
              <a:t>1. promotion of the project: each partner school will promote the project within its local community. A</a:t>
            </a:r>
          </a:p>
          <a:p>
            <a:r>
              <a:rPr lang="en-US" sz="2400" dirty="0"/>
              <a:t>common leaflet containing information about the project will be designed within the first </a:t>
            </a:r>
            <a:r>
              <a:rPr lang="en-US" sz="2400" dirty="0" smtClean="0"/>
              <a:t>project meeting</a:t>
            </a:r>
            <a:r>
              <a:rPr lang="en-US" sz="2400" dirty="0"/>
              <a:t>, in English. Each partner will translate it in its own language and distribute it within the </a:t>
            </a:r>
            <a:r>
              <a:rPr lang="en-US" sz="2400" dirty="0" smtClean="0"/>
              <a:t>school </a:t>
            </a:r>
            <a:r>
              <a:rPr lang="ro-RO" sz="2400" dirty="0" smtClean="0"/>
              <a:t>area </a:t>
            </a:r>
            <a:r>
              <a:rPr lang="ro-RO" sz="2400" dirty="0"/>
              <a:t>and </a:t>
            </a:r>
            <a:r>
              <a:rPr lang="ro-RO" sz="2400" dirty="0" smtClean="0"/>
              <a:t>community</a:t>
            </a:r>
            <a:r>
              <a:rPr lang="en-US" sz="2400" dirty="0" smtClean="0"/>
              <a:t> </a:t>
            </a:r>
            <a:r>
              <a:rPr lang="en-US" sz="2400" dirty="0">
                <a:solidFill>
                  <a:srgbClr val="FF0000"/>
                </a:solidFill>
              </a:rPr>
              <a:t>by the end of October </a:t>
            </a:r>
            <a:r>
              <a:rPr lang="en-US" sz="2400" dirty="0" smtClean="0">
                <a:solidFill>
                  <a:srgbClr val="FF0000"/>
                </a:solidFill>
              </a:rPr>
              <a:t>2019</a:t>
            </a:r>
            <a:r>
              <a:rPr lang="ro-RO" sz="2400" dirty="0" smtClean="0"/>
              <a:t>. </a:t>
            </a:r>
            <a:endParaRPr lang="ro-RO" sz="2400" b="1" dirty="0">
              <a:solidFill>
                <a:srgbClr val="FF0000"/>
              </a:solidFill>
            </a:endParaRPr>
          </a:p>
        </p:txBody>
      </p:sp>
    </p:spTree>
    <p:extLst>
      <p:ext uri="{BB962C8B-B14F-4D97-AF65-F5344CB8AC3E}">
        <p14:creationId xmlns:p14="http://schemas.microsoft.com/office/powerpoint/2010/main" val="319223085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81000" y="990600"/>
            <a:ext cx="8382000" cy="4893647"/>
          </a:xfrm>
          <a:prstGeom prst="rect">
            <a:avLst/>
          </a:prstGeom>
          <a:noFill/>
        </p:spPr>
        <p:txBody>
          <a:bodyPr wrap="square" rtlCol="0">
            <a:spAutoFit/>
          </a:bodyPr>
          <a:lstStyle/>
          <a:p>
            <a:r>
              <a:rPr lang="en-US" sz="2400" dirty="0"/>
              <a:t>2. promotion: each school will design and create a roll-up or banner with basic information about </a:t>
            </a:r>
            <a:r>
              <a:rPr lang="en-US" sz="2400" dirty="0" smtClean="0"/>
              <a:t>the project</a:t>
            </a:r>
            <a:r>
              <a:rPr lang="en-US" sz="2400" dirty="0"/>
              <a:t>: title, identifying number, partners, aim, objectives</a:t>
            </a:r>
            <a:r>
              <a:rPr lang="en-US" sz="2400" dirty="0" smtClean="0"/>
              <a:t>, main </a:t>
            </a:r>
            <a:r>
              <a:rPr lang="en-US" sz="2400" dirty="0"/>
              <a:t>activities, </a:t>
            </a:r>
            <a:r>
              <a:rPr lang="en-US" sz="2400" dirty="0">
                <a:solidFill>
                  <a:srgbClr val="FF0000"/>
                </a:solidFill>
              </a:rPr>
              <a:t>by the end of November</a:t>
            </a:r>
            <a:r>
              <a:rPr lang="en-US" sz="2400" dirty="0"/>
              <a:t>.</a:t>
            </a:r>
          </a:p>
          <a:p>
            <a:r>
              <a:rPr lang="en-US" sz="2400" dirty="0"/>
              <a:t>Also each partner school will design an "Erasmus+ corner" in the school building, visible </a:t>
            </a:r>
            <a:r>
              <a:rPr lang="en-US" sz="2400" dirty="0" smtClean="0"/>
              <a:t>for everybody</a:t>
            </a:r>
            <a:r>
              <a:rPr lang="en-US" sz="2400" dirty="0"/>
              <a:t>, where there will be offered information about each step of the </a:t>
            </a:r>
            <a:r>
              <a:rPr lang="en-US" sz="2400" dirty="0" smtClean="0"/>
              <a:t>project.</a:t>
            </a:r>
          </a:p>
          <a:p>
            <a:r>
              <a:rPr lang="en-US" sz="2400" dirty="0"/>
              <a:t>3. small scale project materials, to be used within STEAM lessons in each partner </a:t>
            </a:r>
            <a:r>
              <a:rPr lang="en-US" sz="2400" dirty="0" smtClean="0"/>
              <a:t>school</a:t>
            </a:r>
          </a:p>
          <a:p>
            <a:r>
              <a:rPr lang="en-US" sz="2400" dirty="0" smtClean="0"/>
              <a:t>4</a:t>
            </a:r>
            <a:r>
              <a:rPr lang="en-US" sz="2400" dirty="0"/>
              <a:t>. local project activities, including documentation and research visits for pupils, participating </a:t>
            </a:r>
            <a:r>
              <a:rPr lang="en-US" sz="2400" dirty="0" smtClean="0"/>
              <a:t>into contests/ competitions </a:t>
            </a:r>
            <a:r>
              <a:rPr lang="en-US" sz="2400" dirty="0"/>
              <a:t>within the project activities, organizing exhibitions with objects created by </a:t>
            </a:r>
            <a:r>
              <a:rPr lang="en-US" sz="2400" dirty="0" smtClean="0"/>
              <a:t>the </a:t>
            </a:r>
            <a:r>
              <a:rPr lang="ro-RO" sz="2400" dirty="0" smtClean="0"/>
              <a:t>pupils</a:t>
            </a:r>
            <a:r>
              <a:rPr lang="en-US" sz="2400" dirty="0" smtClean="0"/>
              <a:t>.</a:t>
            </a:r>
            <a:endParaRPr lang="ro-RO" sz="2400" b="1" dirty="0">
              <a:solidFill>
                <a:srgbClr val="FF0000"/>
              </a:solidFill>
            </a:endParaRPr>
          </a:p>
        </p:txBody>
      </p:sp>
    </p:spTree>
    <p:extLst>
      <p:ext uri="{BB962C8B-B14F-4D97-AF65-F5344CB8AC3E}">
        <p14:creationId xmlns:p14="http://schemas.microsoft.com/office/powerpoint/2010/main" val="133550988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81000" y="990600"/>
            <a:ext cx="8382000" cy="4154984"/>
          </a:xfrm>
          <a:prstGeom prst="rect">
            <a:avLst/>
          </a:prstGeom>
          <a:noFill/>
        </p:spPr>
        <p:txBody>
          <a:bodyPr wrap="square" rtlCol="0">
            <a:spAutoFit/>
          </a:bodyPr>
          <a:lstStyle/>
          <a:p>
            <a:r>
              <a:rPr lang="en-US" sz="2400" dirty="0"/>
              <a:t>5. participating into seminars and/or meetings organized by the NA in each partner country, to inform</a:t>
            </a:r>
          </a:p>
          <a:p>
            <a:r>
              <a:rPr lang="en-US" sz="2400" dirty="0"/>
              <a:t>the partners about specific aspects related to the project management</a:t>
            </a:r>
          </a:p>
          <a:p>
            <a:r>
              <a:rPr lang="en-US" sz="2400" dirty="0"/>
              <a:t>6. dissemination and other similar activities not covered by other types of funding: </a:t>
            </a:r>
            <a:r>
              <a:rPr lang="en-US" sz="2400" dirty="0" smtClean="0"/>
              <a:t>professional meetings</a:t>
            </a:r>
            <a:r>
              <a:rPr lang="en-US" sz="2400" dirty="0"/>
              <a:t>, round tables in other locations than the partner schools, in case that this requires </a:t>
            </a:r>
            <a:r>
              <a:rPr lang="en-US" sz="2400" dirty="0" smtClean="0"/>
              <a:t>rented </a:t>
            </a:r>
            <a:r>
              <a:rPr lang="ro-RO" sz="2400" dirty="0" smtClean="0"/>
              <a:t>space </a:t>
            </a:r>
            <a:r>
              <a:rPr lang="ro-RO" sz="2400" dirty="0"/>
              <a:t>or materials</a:t>
            </a:r>
          </a:p>
          <a:p>
            <a:r>
              <a:rPr lang="en-US" sz="2400" dirty="0"/>
              <a:t>7. subcontracted services, such as printing documents in typography, or creating visual materials </a:t>
            </a:r>
            <a:r>
              <a:rPr lang="en-US" sz="2400" dirty="0" smtClean="0"/>
              <a:t>for </a:t>
            </a:r>
            <a:r>
              <a:rPr lang="ro-RO" sz="2400" dirty="0" smtClean="0"/>
              <a:t>the </a:t>
            </a:r>
            <a:r>
              <a:rPr lang="ro-RO" sz="2400" dirty="0"/>
              <a:t>project </a:t>
            </a:r>
            <a:r>
              <a:rPr lang="ro-RO" sz="2400" dirty="0" smtClean="0"/>
              <a:t>purposes</a:t>
            </a:r>
            <a:r>
              <a:rPr lang="en-US" sz="2400" dirty="0" smtClean="0"/>
              <a:t>.</a:t>
            </a:r>
            <a:endParaRPr lang="ro-RO" sz="2400" b="1" dirty="0">
              <a:solidFill>
                <a:srgbClr val="FF0000"/>
              </a:solidFill>
            </a:endParaRPr>
          </a:p>
        </p:txBody>
      </p:sp>
    </p:spTree>
    <p:extLst>
      <p:ext uri="{BB962C8B-B14F-4D97-AF65-F5344CB8AC3E}">
        <p14:creationId xmlns:p14="http://schemas.microsoft.com/office/powerpoint/2010/main" val="252966263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81000" y="1752600"/>
            <a:ext cx="8382000" cy="2677656"/>
          </a:xfrm>
          <a:prstGeom prst="rect">
            <a:avLst/>
          </a:prstGeom>
          <a:noFill/>
        </p:spPr>
        <p:txBody>
          <a:bodyPr wrap="square" rtlCol="0">
            <a:spAutoFit/>
          </a:bodyPr>
          <a:lstStyle/>
          <a:p>
            <a:r>
              <a:rPr lang="en-US" sz="2400" dirty="0"/>
              <a:t>8. supporting bank transfers differences between the currency if necessary</a:t>
            </a:r>
          </a:p>
          <a:p>
            <a:r>
              <a:rPr lang="en-US" sz="2400" dirty="0"/>
              <a:t>9. payments for professional translation of the project materials: training kit for teachers, models of</a:t>
            </a:r>
          </a:p>
          <a:p>
            <a:r>
              <a:rPr lang="ro-RO" sz="2400" dirty="0"/>
              <a:t>"ready-to-use" STEAM materials</a:t>
            </a:r>
          </a:p>
          <a:p>
            <a:r>
              <a:rPr lang="en-US" sz="2400" dirty="0"/>
              <a:t>10. payment for the hosting on-line platform, if required</a:t>
            </a:r>
          </a:p>
          <a:p>
            <a:r>
              <a:rPr lang="en-US" sz="2400" dirty="0"/>
              <a:t>11. payment for specialists involved in the</a:t>
            </a:r>
            <a:endParaRPr lang="ro-RO" sz="2400" b="1" dirty="0">
              <a:solidFill>
                <a:srgbClr val="FF0000"/>
              </a:solidFill>
            </a:endParaRPr>
          </a:p>
        </p:txBody>
      </p:sp>
    </p:spTree>
    <p:extLst>
      <p:ext uri="{BB962C8B-B14F-4D97-AF65-F5344CB8AC3E}">
        <p14:creationId xmlns:p14="http://schemas.microsoft.com/office/powerpoint/2010/main" val="214696377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406400" y="990600"/>
            <a:ext cx="8382000" cy="4524315"/>
          </a:xfrm>
          <a:prstGeom prst="rect">
            <a:avLst/>
          </a:prstGeom>
          <a:noFill/>
        </p:spPr>
        <p:txBody>
          <a:bodyPr wrap="square" rtlCol="0">
            <a:spAutoFit/>
          </a:bodyPr>
          <a:lstStyle/>
          <a:p>
            <a:pPr algn="ctr"/>
            <a:r>
              <a:rPr lang="ro-RO" sz="2400" b="1" i="1" dirty="0"/>
              <a:t>Transnational project </a:t>
            </a:r>
            <a:r>
              <a:rPr lang="ro-RO" sz="2400" b="1" i="1" dirty="0" smtClean="0"/>
              <a:t>meeting</a:t>
            </a:r>
            <a:r>
              <a:rPr lang="en-US" sz="2400" b="1" i="1" dirty="0" smtClean="0"/>
              <a:t>s (page 56)</a:t>
            </a:r>
            <a:r>
              <a:rPr lang="ro-RO" sz="2400" b="1" i="1" dirty="0" smtClean="0"/>
              <a:t>:</a:t>
            </a:r>
            <a:endParaRPr lang="en-US" sz="2400" b="1" i="1" dirty="0" smtClean="0"/>
          </a:p>
          <a:p>
            <a:endParaRPr lang="en-US" sz="2400" b="1" dirty="0">
              <a:solidFill>
                <a:srgbClr val="FF0000"/>
              </a:solidFill>
            </a:endParaRPr>
          </a:p>
          <a:p>
            <a:r>
              <a:rPr lang="en-US" sz="2400" dirty="0"/>
              <a:t>There will be only one project meeting, the first one, called "TEAM in STEAM", in Quinta do </a:t>
            </a:r>
            <a:r>
              <a:rPr lang="en-US" sz="2400" dirty="0" err="1" smtClean="0"/>
              <a:t>Conde</a:t>
            </a:r>
            <a:r>
              <a:rPr lang="en-US" sz="2400" dirty="0" smtClean="0"/>
              <a:t>, Portugal</a:t>
            </a:r>
            <a:r>
              <a:rPr lang="en-US" sz="2400" dirty="0"/>
              <a:t>, aiming to know the partner representatives</a:t>
            </a:r>
            <a:r>
              <a:rPr lang="en-US" sz="2400" dirty="0" smtClean="0"/>
              <a:t>.</a:t>
            </a:r>
          </a:p>
          <a:p>
            <a:r>
              <a:rPr lang="en-US" sz="2400" dirty="0"/>
              <a:t>They will also focus on the evaluation system, interactive</a:t>
            </a:r>
          </a:p>
          <a:p>
            <a:r>
              <a:rPr lang="en-US" sz="2400" dirty="0"/>
              <a:t>teaching/learning methods. The participants will be also involved into the hosting </a:t>
            </a:r>
            <a:r>
              <a:rPr lang="en-US" sz="2400" dirty="0" smtClean="0"/>
              <a:t>school's management</a:t>
            </a:r>
            <a:r>
              <a:rPr lang="en-US" sz="2400" dirty="0"/>
              <a:t>, </a:t>
            </a:r>
            <a:r>
              <a:rPr lang="en-US" sz="2400" dirty="0" smtClean="0"/>
              <a:t>participating </a:t>
            </a:r>
            <a:r>
              <a:rPr lang="en-US" sz="2400" dirty="0"/>
              <a:t>into lessons which will show both </a:t>
            </a:r>
            <a:r>
              <a:rPr lang="en-US" sz="2400" dirty="0" err="1"/>
              <a:t>Edulab</a:t>
            </a:r>
            <a:r>
              <a:rPr lang="en-US" sz="2400" dirty="0"/>
              <a:t> and STEAM approaches in </a:t>
            </a:r>
            <a:r>
              <a:rPr lang="en-US" sz="2400" dirty="0" smtClean="0"/>
              <a:t>the </a:t>
            </a:r>
            <a:r>
              <a:rPr lang="ro-RO" sz="2400" dirty="0" smtClean="0"/>
              <a:t>Portuguese </a:t>
            </a:r>
            <a:r>
              <a:rPr lang="ro-RO" sz="2400" dirty="0"/>
              <a:t>school</a:t>
            </a:r>
            <a:r>
              <a:rPr lang="ro-RO" sz="2400" dirty="0" smtClean="0"/>
              <a:t>.</a:t>
            </a:r>
            <a:endParaRPr lang="en-US" sz="2400" dirty="0" smtClean="0"/>
          </a:p>
          <a:p>
            <a:r>
              <a:rPr lang="en-US" sz="2400" dirty="0"/>
              <a:t>They will agree on some specific </a:t>
            </a:r>
            <a:r>
              <a:rPr lang="en-US" sz="2400" dirty="0" smtClean="0"/>
              <a:t>methodological aspects </a:t>
            </a:r>
            <a:r>
              <a:rPr lang="en-US" sz="2400" dirty="0"/>
              <a:t>of using STEAM in developing essential skills for pupils.</a:t>
            </a:r>
            <a:endParaRPr lang="ro-RO" sz="2400" b="1" dirty="0">
              <a:solidFill>
                <a:srgbClr val="FF0000"/>
              </a:solidFill>
            </a:endParaRPr>
          </a:p>
        </p:txBody>
      </p:sp>
    </p:spTree>
    <p:extLst>
      <p:ext uri="{BB962C8B-B14F-4D97-AF65-F5344CB8AC3E}">
        <p14:creationId xmlns:p14="http://schemas.microsoft.com/office/powerpoint/2010/main" val="226847155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393700" y="1295400"/>
            <a:ext cx="8382000" cy="4154984"/>
          </a:xfrm>
          <a:prstGeom prst="rect">
            <a:avLst/>
          </a:prstGeom>
          <a:noFill/>
        </p:spPr>
        <p:txBody>
          <a:bodyPr wrap="square" rtlCol="0">
            <a:spAutoFit/>
          </a:bodyPr>
          <a:lstStyle/>
          <a:p>
            <a:pPr algn="ctr"/>
            <a:r>
              <a:rPr lang="en-US" sz="2400" b="1" i="1" dirty="0" smtClean="0"/>
              <a:t>P</a:t>
            </a:r>
            <a:r>
              <a:rPr lang="ro-RO" sz="2400" b="1" i="1" dirty="0" smtClean="0"/>
              <a:t>roject </a:t>
            </a:r>
            <a:r>
              <a:rPr lang="ro-RO" sz="2400" b="1" i="1" dirty="0"/>
              <a:t>meeting</a:t>
            </a:r>
            <a:r>
              <a:rPr lang="en-US" sz="2400" b="1" i="1" dirty="0"/>
              <a:t>s (page 56)</a:t>
            </a:r>
            <a:r>
              <a:rPr lang="ro-RO" sz="2400" b="1" i="1" dirty="0" smtClean="0"/>
              <a:t>:</a:t>
            </a:r>
            <a:endParaRPr lang="en-US" sz="2400" b="1" i="1" dirty="0" smtClean="0"/>
          </a:p>
          <a:p>
            <a:endParaRPr lang="en-US" sz="2400" b="1" i="1" dirty="0"/>
          </a:p>
          <a:p>
            <a:r>
              <a:rPr lang="en-US" sz="2400" dirty="0" smtClean="0"/>
              <a:t>The </a:t>
            </a:r>
            <a:r>
              <a:rPr lang="en-US" sz="2400" dirty="0"/>
              <a:t>other project meetings will be virtual ones, on Skype and on </a:t>
            </a:r>
            <a:r>
              <a:rPr lang="en-US" sz="2400" dirty="0" err="1"/>
              <a:t>eTwinning</a:t>
            </a:r>
            <a:r>
              <a:rPr lang="en-US" sz="2400" dirty="0"/>
              <a:t> space. The partners </a:t>
            </a:r>
            <a:r>
              <a:rPr lang="en-US" sz="2400" dirty="0" smtClean="0"/>
              <a:t>will agree </a:t>
            </a:r>
            <a:r>
              <a:rPr lang="en-US" sz="2400" dirty="0"/>
              <a:t>on at least one virtual project meeting after each transnational </a:t>
            </a:r>
            <a:r>
              <a:rPr lang="en-US" sz="2400" dirty="0" smtClean="0"/>
              <a:t>learning/teaching/training activity</a:t>
            </a:r>
            <a:r>
              <a:rPr lang="en-US" sz="2400" dirty="0"/>
              <a:t>, in order to report the way the activities were implemented, how did they work, what was </a:t>
            </a:r>
            <a:r>
              <a:rPr lang="en-US" sz="2400" dirty="0" smtClean="0"/>
              <a:t>the impact </a:t>
            </a:r>
            <a:r>
              <a:rPr lang="en-US" sz="2400" dirty="0"/>
              <a:t>on the participants and what were the challenges they faced with. This way, they will be</a:t>
            </a:r>
          </a:p>
          <a:p>
            <a:r>
              <a:rPr lang="en-US" sz="2400" dirty="0"/>
              <a:t>minimum five virtual project meetings among the project coordinators and schools' </a:t>
            </a:r>
            <a:r>
              <a:rPr lang="en-US" sz="2400" dirty="0" err="1"/>
              <a:t>headteachers</a:t>
            </a:r>
            <a:r>
              <a:rPr lang="en-US" sz="2400" dirty="0"/>
              <a:t>.</a:t>
            </a:r>
            <a:endParaRPr lang="ro-RO" sz="2400" b="1" dirty="0">
              <a:solidFill>
                <a:srgbClr val="FF0000"/>
              </a:solidFill>
            </a:endParaRPr>
          </a:p>
        </p:txBody>
      </p:sp>
    </p:spTree>
    <p:extLst>
      <p:ext uri="{BB962C8B-B14F-4D97-AF65-F5344CB8AC3E}">
        <p14:creationId xmlns:p14="http://schemas.microsoft.com/office/powerpoint/2010/main" val="178579543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279742" y="907157"/>
            <a:ext cx="8382000" cy="6001643"/>
          </a:xfrm>
          <a:prstGeom prst="rect">
            <a:avLst/>
          </a:prstGeom>
          <a:noFill/>
        </p:spPr>
        <p:txBody>
          <a:bodyPr wrap="square" rtlCol="0">
            <a:spAutoFit/>
          </a:bodyPr>
          <a:lstStyle/>
          <a:p>
            <a:pPr algn="ctr"/>
            <a:r>
              <a:rPr lang="en-US" sz="2400" b="1" i="1" dirty="0"/>
              <a:t>How will the monitoring of the project activities be carried out and by whom</a:t>
            </a:r>
            <a:r>
              <a:rPr lang="en-US" sz="2400" b="1" i="1" dirty="0" smtClean="0"/>
              <a:t>? (page 58)</a:t>
            </a:r>
          </a:p>
          <a:p>
            <a:pPr algn="ctr"/>
            <a:endParaRPr lang="en-US" sz="2400" b="1" dirty="0">
              <a:solidFill>
                <a:srgbClr val="FF0000"/>
              </a:solidFill>
            </a:endParaRPr>
          </a:p>
          <a:p>
            <a:r>
              <a:rPr lang="ro-RO" sz="2400" dirty="0"/>
              <a:t>The following aspects </a:t>
            </a:r>
            <a:r>
              <a:rPr lang="ro-RO" sz="2400" dirty="0" smtClean="0"/>
              <a:t>will</a:t>
            </a:r>
            <a:r>
              <a:rPr lang="en-US" sz="2400" dirty="0" smtClean="0"/>
              <a:t> </a:t>
            </a:r>
            <a:r>
              <a:rPr lang="ro-RO" sz="2400" dirty="0" smtClean="0"/>
              <a:t>be </a:t>
            </a:r>
            <a:r>
              <a:rPr lang="ro-RO" sz="2400" dirty="0"/>
              <a:t>monitored:</a:t>
            </a:r>
          </a:p>
          <a:p>
            <a:r>
              <a:rPr lang="en-US" sz="2400" b="1" dirty="0" smtClean="0"/>
              <a:t>a) the </a:t>
            </a:r>
            <a:r>
              <a:rPr lang="en-US" sz="2400" b="1" dirty="0"/>
              <a:t>way the allocated resources and the services offered fulfilled the </a:t>
            </a:r>
            <a:r>
              <a:rPr lang="en-US" sz="2400" b="1" dirty="0" smtClean="0"/>
              <a:t>targets.</a:t>
            </a:r>
          </a:p>
          <a:p>
            <a:r>
              <a:rPr lang="en-US" sz="2400" dirty="0" smtClean="0"/>
              <a:t>The </a:t>
            </a:r>
            <a:r>
              <a:rPr lang="en-US" sz="2400" dirty="0"/>
              <a:t>project coordinator will design a Google docs, with some sheets, in which each partner </a:t>
            </a:r>
            <a:r>
              <a:rPr lang="en-US" sz="2400" dirty="0" smtClean="0"/>
              <a:t>school will </a:t>
            </a:r>
            <a:r>
              <a:rPr lang="en-US" sz="2400" dirty="0"/>
              <a:t>insert the way it used the allocated budget, specifically that one dealing with </a:t>
            </a:r>
            <a:r>
              <a:rPr lang="en-US" sz="2400" dirty="0" smtClean="0"/>
              <a:t>transnational </a:t>
            </a:r>
            <a:r>
              <a:rPr lang="ro-RO" sz="2400" dirty="0" smtClean="0"/>
              <a:t>activities.</a:t>
            </a:r>
            <a:endParaRPr lang="en-US" sz="2400" dirty="0" smtClean="0"/>
          </a:p>
          <a:p>
            <a:r>
              <a:rPr lang="en-US" sz="2400" b="1" i="1" dirty="0"/>
              <a:t>b) the balance between the developed activities and the aims of the </a:t>
            </a:r>
            <a:r>
              <a:rPr lang="en-US" sz="2400" b="1" i="1" dirty="0" smtClean="0"/>
              <a:t>project</a:t>
            </a:r>
          </a:p>
          <a:p>
            <a:r>
              <a:rPr lang="en-US" sz="2400" b="1" dirty="0">
                <a:solidFill>
                  <a:srgbClr val="FF0000"/>
                </a:solidFill>
              </a:rPr>
              <a:t>A Gantt chart </a:t>
            </a:r>
            <a:r>
              <a:rPr lang="en-US" sz="2400" dirty="0"/>
              <a:t>will be designed within the project, and all the partners will have it and adapt </a:t>
            </a:r>
            <a:r>
              <a:rPr lang="en-US" sz="2400" dirty="0" smtClean="0"/>
              <a:t>the project </a:t>
            </a:r>
            <a:r>
              <a:rPr lang="en-US" sz="2400" dirty="0"/>
              <a:t>activities following that chart.</a:t>
            </a:r>
            <a:endParaRPr lang="en-US" sz="2400" dirty="0" smtClean="0"/>
          </a:p>
          <a:p>
            <a:endParaRPr lang="en-US" sz="2400" dirty="0" smtClean="0"/>
          </a:p>
        </p:txBody>
      </p:sp>
    </p:spTree>
    <p:extLst>
      <p:ext uri="{BB962C8B-B14F-4D97-AF65-F5344CB8AC3E}">
        <p14:creationId xmlns:p14="http://schemas.microsoft.com/office/powerpoint/2010/main" val="179070754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4"/>
          <p:cNvSpPr>
            <a:spLocks noChangeArrowheads="1"/>
          </p:cNvSpPr>
          <p:nvPr/>
        </p:nvSpPr>
        <p:spPr bwMode="gray">
          <a:xfrm>
            <a:off x="1981200" y="1480416"/>
            <a:ext cx="6495183" cy="449263"/>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a:noFill/>
          </a:ln>
          <a:effectLst/>
          <a:scene3d>
            <a:camera prst="legacyObliqueTopRight"/>
            <a:lightRig rig="legacyFlat3" dir="b"/>
          </a:scene3d>
          <a:sp3d extrusionH="1052500" prstMaterial="legacyMatte">
            <a:bevelT w="13500" h="13500" prst="angle"/>
            <a:bevelB w="13500" h="13500" prst="angle"/>
            <a:extrusionClr>
              <a:schemeClr val="accent2"/>
            </a:extrusionClr>
          </a:sp3d>
          <a:extLst/>
        </p:spPr>
        <p:txBody>
          <a:bodyPr wrap="none" anchor="ctr">
            <a:flatTx/>
          </a:bodyPr>
          <a:lstStyle/>
          <a:p>
            <a:pPr algn="ctr" eaLnBrk="0" hangingPunct="0">
              <a:defRPr/>
            </a:pPr>
            <a:r>
              <a:rPr lang="en-US" sz="1600" b="1" dirty="0">
                <a:solidFill>
                  <a:srgbClr val="FFFFFF"/>
                </a:solidFill>
                <a:latin typeface="Verdana" pitchFamily="34" charset="0"/>
              </a:rPr>
              <a:t>SCOALA GIMNAZIALA NR. 10 </a:t>
            </a:r>
            <a:r>
              <a:rPr lang="en-US" sz="1600" b="1" dirty="0" smtClean="0">
                <a:solidFill>
                  <a:srgbClr val="FFFFFF"/>
                </a:solidFill>
                <a:latin typeface="Verdana" pitchFamily="34" charset="0"/>
              </a:rPr>
              <a:t>SUCEAVA, ROMANIA</a:t>
            </a:r>
            <a:endParaRPr lang="en-US" sz="1600" b="1" dirty="0">
              <a:solidFill>
                <a:srgbClr val="FFFFFF"/>
              </a:solidFill>
              <a:latin typeface="Verdana" pitchFamily="34" charset="0"/>
            </a:endParaRPr>
          </a:p>
        </p:txBody>
      </p:sp>
      <p:sp>
        <p:nvSpPr>
          <p:cNvPr id="4" name="Rectangle 65"/>
          <p:cNvSpPr>
            <a:spLocks noChangeArrowheads="1"/>
          </p:cNvSpPr>
          <p:nvPr/>
        </p:nvSpPr>
        <p:spPr bwMode="gray">
          <a:xfrm>
            <a:off x="1658865" y="2334468"/>
            <a:ext cx="6511636" cy="457200"/>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a:noFill/>
          </a:ln>
          <a:effectLst/>
          <a:scene3d>
            <a:camera prst="legacyObliqueTopRight"/>
            <a:lightRig rig="legacyFlat3" dir="b"/>
          </a:scene3d>
          <a:sp3d extrusionH="1052500" prstMaterial="legacyMatte">
            <a:bevelT w="13500" h="13500" prst="angle"/>
            <a:bevelB w="13500" h="13500" prst="angle"/>
            <a:extrusionClr>
              <a:schemeClr val="hlink"/>
            </a:extrusionClr>
          </a:sp3d>
          <a:extLst/>
        </p:spPr>
        <p:txBody>
          <a:bodyPr wrap="none" anchor="ctr">
            <a:flatTx/>
          </a:bodyPr>
          <a:lstStyle/>
          <a:p>
            <a:pPr algn="ctr" eaLnBrk="0" hangingPunct="0">
              <a:defRPr/>
            </a:pPr>
            <a:r>
              <a:rPr lang="pt-BR" sz="1600" b="1" dirty="0" smtClean="0">
                <a:solidFill>
                  <a:srgbClr val="FFFFFF"/>
                </a:solidFill>
                <a:latin typeface="Verdana" pitchFamily="34" charset="0"/>
              </a:rPr>
              <a:t>AGRUPAMENTO DE ESCOLAS BOA ÁGUA, </a:t>
            </a:r>
          </a:p>
          <a:p>
            <a:pPr algn="ctr" eaLnBrk="0" hangingPunct="0">
              <a:defRPr/>
            </a:pPr>
            <a:r>
              <a:rPr lang="pt-BR" sz="1600" b="1" dirty="0" smtClean="0">
                <a:solidFill>
                  <a:srgbClr val="FFFFFF"/>
                </a:solidFill>
                <a:latin typeface="Verdana" pitchFamily="34" charset="0"/>
              </a:rPr>
              <a:t>SESIMBRA, </a:t>
            </a:r>
            <a:r>
              <a:rPr lang="en-US" sz="1600" b="1" dirty="0" smtClean="0">
                <a:solidFill>
                  <a:srgbClr val="FFFFFF"/>
                </a:solidFill>
                <a:latin typeface="Verdana" pitchFamily="34" charset="0"/>
              </a:rPr>
              <a:t>PORTUGAL</a:t>
            </a:r>
            <a:endParaRPr lang="en-US" sz="1600" b="1" dirty="0">
              <a:solidFill>
                <a:srgbClr val="FFFFFF"/>
              </a:solidFill>
              <a:latin typeface="Verdana" pitchFamily="34" charset="0"/>
            </a:endParaRPr>
          </a:p>
        </p:txBody>
      </p:sp>
      <p:sp>
        <p:nvSpPr>
          <p:cNvPr id="5" name="Rectangle 66"/>
          <p:cNvSpPr>
            <a:spLocks noChangeArrowheads="1"/>
          </p:cNvSpPr>
          <p:nvPr/>
        </p:nvSpPr>
        <p:spPr bwMode="gray">
          <a:xfrm>
            <a:off x="1295400" y="3186252"/>
            <a:ext cx="6500812" cy="460375"/>
          </a:xfrm>
          <a:prstGeom prst="rect">
            <a:avLst/>
          </a:prstGeom>
          <a:gradFill rotWithShape="1">
            <a:gsLst>
              <a:gs pos="0">
                <a:srgbClr val="CC99FF"/>
              </a:gs>
              <a:gs pos="100000">
                <a:srgbClr val="5E4776"/>
              </a:gs>
            </a:gsLst>
            <a:lin ang="2700000" scaled="1"/>
          </a:gradFill>
          <a:ln w="9525">
            <a:miter lim="800000"/>
            <a:headEnd/>
            <a:tailEnd/>
          </a:ln>
          <a:scene3d>
            <a:camera prst="legacyObliqueTopRight"/>
            <a:lightRig rig="legacyFlat3" dir="b"/>
          </a:scene3d>
          <a:sp3d extrusionH="1052500" prstMaterial="legacyMatte">
            <a:bevelT w="13500" h="13500" prst="angle"/>
            <a:bevelB w="13500" h="13500" prst="angle"/>
            <a:extrusionClr>
              <a:srgbClr val="CC99FF"/>
            </a:extrusionClr>
          </a:sp3d>
        </p:spPr>
        <p:txBody>
          <a:bodyPr wrap="none" anchor="ctr">
            <a:flatTx/>
          </a:bodyPr>
          <a:lstStyle/>
          <a:p>
            <a:pPr algn="ctr" eaLnBrk="0" hangingPunct="0"/>
            <a:r>
              <a:rPr lang="en-US" sz="1600" b="1" dirty="0" smtClean="0">
                <a:solidFill>
                  <a:srgbClr val="FFFFFF"/>
                </a:solidFill>
                <a:latin typeface="Verdana" pitchFamily="34" charset="0"/>
              </a:rPr>
              <a:t>JUODSILIU SILO GIMNAZIJA, VILNIUS, LITHUANIA</a:t>
            </a:r>
            <a:endParaRPr lang="en-US" sz="1600" b="1" dirty="0">
              <a:solidFill>
                <a:srgbClr val="FFFFFF"/>
              </a:solidFill>
              <a:latin typeface="Verdana" pitchFamily="34" charset="0"/>
            </a:endParaRPr>
          </a:p>
        </p:txBody>
      </p:sp>
      <p:sp>
        <p:nvSpPr>
          <p:cNvPr id="6" name="Rectangle 67"/>
          <p:cNvSpPr>
            <a:spLocks noChangeArrowheads="1"/>
          </p:cNvSpPr>
          <p:nvPr/>
        </p:nvSpPr>
        <p:spPr bwMode="gray">
          <a:xfrm>
            <a:off x="959645" y="4050285"/>
            <a:ext cx="6507955" cy="461963"/>
          </a:xfrm>
          <a:prstGeom prst="rect">
            <a:avLst/>
          </a:prstGeom>
          <a:solidFill>
            <a:srgbClr val="FF0066"/>
          </a:solidFill>
          <a:ln w="9525">
            <a:miter lim="800000"/>
            <a:headEnd/>
            <a:tailEnd/>
          </a:ln>
          <a:scene3d>
            <a:camera prst="legacyObliqueTopRight"/>
            <a:lightRig rig="legacyFlat3" dir="b"/>
          </a:scene3d>
          <a:sp3d extrusionH="1052500" prstMaterial="legacyMatte">
            <a:bevelT w="13500" h="13500" prst="angle"/>
            <a:bevelB w="13500" h="13500" prst="angle"/>
            <a:extrusionClr>
              <a:srgbClr val="FF0066"/>
            </a:extrusionClr>
          </a:sp3d>
        </p:spPr>
        <p:txBody>
          <a:bodyPr wrap="none" anchor="ctr">
            <a:flatTx/>
          </a:bodyPr>
          <a:lstStyle/>
          <a:p>
            <a:pPr algn="ctr" eaLnBrk="0" hangingPunct="0"/>
            <a:r>
              <a:rPr lang="en-US" sz="1600" b="1" dirty="0" smtClean="0">
                <a:solidFill>
                  <a:srgbClr val="FFFFFF"/>
                </a:solidFill>
                <a:latin typeface="Verdana" pitchFamily="34" charset="0"/>
              </a:rPr>
              <a:t>GYMNASIO IOLKOU, VOLOS, GREECE</a:t>
            </a:r>
            <a:endParaRPr lang="en-US" sz="1600" b="1" dirty="0">
              <a:solidFill>
                <a:srgbClr val="FFFFFF"/>
              </a:solidFill>
              <a:latin typeface="Verdana" pitchFamily="34" charset="0"/>
            </a:endParaRPr>
          </a:p>
        </p:txBody>
      </p:sp>
      <p:sp>
        <p:nvSpPr>
          <p:cNvPr id="7" name="Rectangle 69"/>
          <p:cNvSpPr>
            <a:spLocks noChangeArrowheads="1"/>
          </p:cNvSpPr>
          <p:nvPr/>
        </p:nvSpPr>
        <p:spPr bwMode="gray">
          <a:xfrm>
            <a:off x="638500" y="4905737"/>
            <a:ext cx="6465094" cy="461963"/>
          </a:xfrm>
          <a:prstGeom prst="rect">
            <a:avLst/>
          </a:prstGeom>
          <a:solidFill>
            <a:srgbClr val="FFCC66"/>
          </a:solidFill>
          <a:ln w="9525">
            <a:miter lim="800000"/>
            <a:headEnd/>
            <a:tailEnd/>
          </a:ln>
          <a:scene3d>
            <a:camera prst="legacyObliqueTopRight"/>
            <a:lightRig rig="legacyFlat3" dir="b"/>
          </a:scene3d>
          <a:sp3d extrusionH="1052500" prstMaterial="legacyMatte">
            <a:bevelT w="13500" h="13500" prst="angle"/>
            <a:bevelB w="13500" h="13500" prst="angle"/>
            <a:extrusionClr>
              <a:srgbClr val="FFCC66"/>
            </a:extrusionClr>
          </a:sp3d>
        </p:spPr>
        <p:txBody>
          <a:bodyPr wrap="none" anchor="ctr">
            <a:flatTx/>
          </a:bodyPr>
          <a:lstStyle/>
          <a:p>
            <a:pPr algn="ctr" eaLnBrk="0" hangingPunct="0"/>
            <a:r>
              <a:rPr lang="en-US" sz="1600" b="1" dirty="0">
                <a:solidFill>
                  <a:srgbClr val="FFFFFF"/>
                </a:solidFill>
                <a:latin typeface="Verdana" pitchFamily="34" charset="0"/>
              </a:rPr>
              <a:t>SU </a:t>
            </a:r>
            <a:r>
              <a:rPr lang="en-US" sz="1600" b="1" dirty="0" smtClean="0">
                <a:solidFill>
                  <a:srgbClr val="FFFFFF"/>
                </a:solidFill>
                <a:latin typeface="Verdana" pitchFamily="34" charset="0"/>
              </a:rPr>
              <a:t>KONSTANTIN KONSTANTINOV, SLIVEN, BULGARIA</a:t>
            </a:r>
            <a:endParaRPr lang="en-US" sz="1600" b="1" dirty="0">
              <a:solidFill>
                <a:srgbClr val="FFFFFF"/>
              </a:solidFill>
              <a:latin typeface="Verdana" pitchFamily="34" charset="0"/>
            </a:endParaRPr>
          </a:p>
        </p:txBody>
      </p:sp>
      <p:sp>
        <p:nvSpPr>
          <p:cNvPr id="9" name="Rectangle 64"/>
          <p:cNvSpPr>
            <a:spLocks noChangeArrowheads="1"/>
          </p:cNvSpPr>
          <p:nvPr/>
        </p:nvSpPr>
        <p:spPr bwMode="gray">
          <a:xfrm>
            <a:off x="296574" y="5788164"/>
            <a:ext cx="6495183" cy="449263"/>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a:noFill/>
          </a:ln>
          <a:effectLst/>
          <a:scene3d>
            <a:camera prst="legacyObliqueTopRight"/>
            <a:lightRig rig="legacyFlat3" dir="b"/>
          </a:scene3d>
          <a:sp3d extrusionH="1052500" prstMaterial="legacyMatte">
            <a:bevelT w="13500" h="13500" prst="angle"/>
            <a:bevelB w="13500" h="13500" prst="angle"/>
            <a:extrusionClr>
              <a:schemeClr val="accent2"/>
            </a:extrusionClr>
          </a:sp3d>
          <a:extLst/>
        </p:spPr>
        <p:txBody>
          <a:bodyPr wrap="none" anchor="ctr">
            <a:flatTx/>
          </a:bodyPr>
          <a:lstStyle/>
          <a:p>
            <a:pPr algn="ctr" eaLnBrk="0" hangingPunct="0">
              <a:defRPr/>
            </a:pPr>
            <a:r>
              <a:rPr lang="en-US" sz="1600" b="1" dirty="0">
                <a:solidFill>
                  <a:srgbClr val="FFFFFF"/>
                </a:solidFill>
                <a:latin typeface="Verdana" pitchFamily="34" charset="0"/>
              </a:rPr>
              <a:t>SCOALA GIMNAZIALA </a:t>
            </a:r>
            <a:r>
              <a:rPr lang="en-US" sz="1600" b="1" dirty="0" smtClean="0">
                <a:solidFill>
                  <a:srgbClr val="FFFFFF"/>
                </a:solidFill>
                <a:latin typeface="Verdana" pitchFamily="34" charset="0"/>
              </a:rPr>
              <a:t>OSTRA, ROMANIA</a:t>
            </a:r>
            <a:endParaRPr lang="en-US" sz="1600" b="1" dirty="0">
              <a:solidFill>
                <a:srgbClr val="FFFFFF"/>
              </a:solidFill>
              <a:latin typeface="Verdana" pitchFamily="34" charset="0"/>
            </a:endParaRPr>
          </a:p>
        </p:txBody>
      </p:sp>
      <p:sp>
        <p:nvSpPr>
          <p:cNvPr id="10" name="TextBox 9"/>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Partner  institutions:</a:t>
            </a:r>
            <a:endParaRPr lang="ro-RO" sz="3600" dirty="0">
              <a:solidFill>
                <a:srgbClr val="C00000"/>
              </a:solidFill>
              <a:latin typeface="Algerian" pitchFamily="82" charset="0"/>
            </a:endParaRPr>
          </a:p>
        </p:txBody>
      </p:sp>
    </p:spTree>
    <p:extLst>
      <p:ext uri="{BB962C8B-B14F-4D97-AF65-F5344CB8AC3E}">
        <p14:creationId xmlns:p14="http://schemas.microsoft.com/office/powerpoint/2010/main" val="25836132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279742" y="907157"/>
            <a:ext cx="8382000" cy="5632311"/>
          </a:xfrm>
          <a:prstGeom prst="rect">
            <a:avLst/>
          </a:prstGeom>
          <a:noFill/>
        </p:spPr>
        <p:txBody>
          <a:bodyPr wrap="square" rtlCol="0">
            <a:spAutoFit/>
          </a:bodyPr>
          <a:lstStyle/>
          <a:p>
            <a:pPr algn="ctr"/>
            <a:r>
              <a:rPr lang="en-US" sz="2400" b="1" i="1" dirty="0"/>
              <a:t>How will the monitoring of the project activities be carried out and by whom</a:t>
            </a:r>
            <a:r>
              <a:rPr lang="en-US" sz="2400" b="1" i="1" dirty="0" smtClean="0"/>
              <a:t>?</a:t>
            </a:r>
          </a:p>
          <a:p>
            <a:pPr algn="ctr"/>
            <a:endParaRPr lang="en-US" sz="2400" b="1" dirty="0">
              <a:solidFill>
                <a:srgbClr val="FF0000"/>
              </a:solidFill>
            </a:endParaRPr>
          </a:p>
          <a:p>
            <a:r>
              <a:rPr lang="en-US" sz="2400" b="1" i="1" dirty="0"/>
              <a:t>c) the visibility of the project within the schools and the local area</a:t>
            </a:r>
          </a:p>
          <a:p>
            <a:r>
              <a:rPr lang="en-US" sz="2400" dirty="0"/>
              <a:t>Each school will have the project portfolio, with lists of activities, project team, responsibilities, </a:t>
            </a:r>
            <a:r>
              <a:rPr lang="en-US" sz="2400" dirty="0" smtClean="0"/>
              <a:t>also examples </a:t>
            </a:r>
            <a:r>
              <a:rPr lang="en-US" sz="2400" dirty="0"/>
              <a:t>of activities developed at the school level. The “Erasmus+ corner” in which school will </a:t>
            </a:r>
            <a:r>
              <a:rPr lang="en-US" sz="2400" dirty="0" smtClean="0"/>
              <a:t>be </a:t>
            </a:r>
            <a:r>
              <a:rPr lang="ro-RO" sz="2400" dirty="0" smtClean="0"/>
              <a:t>also </a:t>
            </a:r>
            <a:r>
              <a:rPr lang="ro-RO" sz="2400" dirty="0"/>
              <a:t>a monitoring </a:t>
            </a:r>
            <a:r>
              <a:rPr lang="en-US" sz="2400" dirty="0" smtClean="0"/>
              <a:t>i</a:t>
            </a:r>
            <a:r>
              <a:rPr lang="ro-RO" sz="2400" dirty="0" smtClean="0"/>
              <a:t>nstrument.</a:t>
            </a:r>
            <a:endParaRPr lang="en-US" sz="2400" dirty="0" smtClean="0"/>
          </a:p>
          <a:p>
            <a:r>
              <a:rPr lang="en-US" sz="2400" b="1" i="1" dirty="0"/>
              <a:t>d) the impact it has for the target group, the school, its teachers, pupils’ families</a:t>
            </a:r>
          </a:p>
          <a:p>
            <a:r>
              <a:rPr lang="en-US" sz="2400" dirty="0"/>
              <a:t>This will be seen within the professional meetings, </a:t>
            </a:r>
            <a:r>
              <a:rPr lang="en-US" sz="2400" dirty="0" smtClean="0"/>
              <a:t>meetings </a:t>
            </a:r>
            <a:r>
              <a:rPr lang="en-US" sz="2400" dirty="0"/>
              <a:t>with parents, in each school – that </a:t>
            </a:r>
            <a:r>
              <a:rPr lang="en-US" sz="2400" dirty="0" smtClean="0"/>
              <a:t>will have </a:t>
            </a:r>
            <a:r>
              <a:rPr lang="en-US" sz="2400" dirty="0"/>
              <a:t>a written minute for each developed activity.</a:t>
            </a:r>
            <a:endParaRPr lang="en-US" sz="2400" dirty="0" smtClean="0"/>
          </a:p>
        </p:txBody>
      </p:sp>
    </p:spTree>
    <p:extLst>
      <p:ext uri="{BB962C8B-B14F-4D97-AF65-F5344CB8AC3E}">
        <p14:creationId xmlns:p14="http://schemas.microsoft.com/office/powerpoint/2010/main" val="65797440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254342" y="798731"/>
            <a:ext cx="8635658" cy="6001643"/>
          </a:xfrm>
          <a:prstGeom prst="rect">
            <a:avLst/>
          </a:prstGeom>
          <a:noFill/>
        </p:spPr>
        <p:txBody>
          <a:bodyPr wrap="square" rtlCol="0">
            <a:spAutoFit/>
          </a:bodyPr>
          <a:lstStyle/>
          <a:p>
            <a:pPr algn="ctr"/>
            <a:r>
              <a:rPr lang="en-US" sz="2400" b="1" i="1" dirty="0"/>
              <a:t>How will the monitoring of the project activities be carried out and by whom</a:t>
            </a:r>
            <a:r>
              <a:rPr lang="en-US" sz="2400" b="1" i="1" dirty="0" smtClean="0"/>
              <a:t>?</a:t>
            </a:r>
          </a:p>
          <a:p>
            <a:pPr algn="ctr"/>
            <a:endParaRPr lang="en-US" sz="2400" b="1" dirty="0">
              <a:solidFill>
                <a:srgbClr val="FF0000"/>
              </a:solidFill>
            </a:endParaRPr>
          </a:p>
          <a:p>
            <a:r>
              <a:rPr lang="en-US" sz="2400" b="1" i="1" dirty="0"/>
              <a:t>e) the added value the project brought into the school life</a:t>
            </a:r>
          </a:p>
          <a:p>
            <a:r>
              <a:rPr lang="en-US" sz="2400" dirty="0"/>
              <a:t>This will be, firstly seen in the pupils’ school results, then, in their behavior. Every three months </a:t>
            </a:r>
            <a:r>
              <a:rPr lang="en-US" sz="2400" dirty="0" smtClean="0"/>
              <a:t>a report </a:t>
            </a:r>
            <a:r>
              <a:rPr lang="en-US" sz="2400" dirty="0"/>
              <a:t>will be completed, in which, a percentage (30%) of the pupils from the target group will </a:t>
            </a:r>
            <a:r>
              <a:rPr lang="en-US" sz="2400" dirty="0" smtClean="0"/>
              <a:t>be monitored</a:t>
            </a:r>
            <a:r>
              <a:rPr lang="en-US" sz="2400" dirty="0"/>
              <a:t>, in terms of learning motivation, behavior, school results, comparing them with the </a:t>
            </a:r>
            <a:r>
              <a:rPr lang="en-US" sz="2400" dirty="0" smtClean="0"/>
              <a:t>same number </a:t>
            </a:r>
            <a:r>
              <a:rPr lang="en-US" sz="2400" dirty="0"/>
              <a:t>of pupils who were not in the target group</a:t>
            </a:r>
            <a:r>
              <a:rPr lang="en-US" sz="2400" dirty="0" smtClean="0"/>
              <a:t>.</a:t>
            </a:r>
          </a:p>
          <a:p>
            <a:r>
              <a:rPr lang="en-US" sz="2400" b="1" i="1" dirty="0"/>
              <a:t>f) its sustainability within the school and its local community after the end of the project</a:t>
            </a:r>
          </a:p>
          <a:p>
            <a:r>
              <a:rPr lang="en-US" sz="2400" dirty="0"/>
              <a:t>The “ready-to-use” materials created at the partnership level will start to be used in the </a:t>
            </a:r>
            <a:r>
              <a:rPr lang="en-US" sz="2400" dirty="0" smtClean="0"/>
              <a:t>partner schools </a:t>
            </a:r>
            <a:r>
              <a:rPr lang="en-US" sz="2400" dirty="0"/>
              <a:t>from the second year of the </a:t>
            </a:r>
            <a:r>
              <a:rPr lang="en-US" sz="2400" dirty="0" smtClean="0"/>
              <a:t>project.</a:t>
            </a:r>
          </a:p>
        </p:txBody>
      </p:sp>
    </p:spTree>
    <p:extLst>
      <p:ext uri="{BB962C8B-B14F-4D97-AF65-F5344CB8AC3E}">
        <p14:creationId xmlns:p14="http://schemas.microsoft.com/office/powerpoint/2010/main" val="325865775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254342" y="798731"/>
            <a:ext cx="8635658" cy="5878532"/>
          </a:xfrm>
          <a:prstGeom prst="rect">
            <a:avLst/>
          </a:prstGeom>
          <a:noFill/>
        </p:spPr>
        <p:txBody>
          <a:bodyPr wrap="square" rtlCol="0">
            <a:spAutoFit/>
          </a:bodyPr>
          <a:lstStyle/>
          <a:p>
            <a:pPr algn="ctr"/>
            <a:r>
              <a:rPr lang="en-US" sz="2400" b="1" i="1" dirty="0" smtClean="0"/>
              <a:t>Specific </a:t>
            </a:r>
            <a:r>
              <a:rPr lang="en-US" sz="2400" b="1" i="1" dirty="0"/>
              <a:t>monitoring instruments will be:</a:t>
            </a:r>
          </a:p>
          <a:p>
            <a:r>
              <a:rPr lang="en-US" sz="2200" dirty="0"/>
              <a:t>- database with the target group pupils, an individual chart for each of them, in terms of school </a:t>
            </a:r>
            <a:r>
              <a:rPr lang="en-US" sz="2200" dirty="0" smtClean="0"/>
              <a:t>results </a:t>
            </a:r>
            <a:r>
              <a:rPr lang="ro-RO" sz="2200" dirty="0" smtClean="0"/>
              <a:t>and </a:t>
            </a:r>
            <a:r>
              <a:rPr lang="ro-RO" sz="2200" dirty="0"/>
              <a:t>learning motivation</a:t>
            </a:r>
          </a:p>
          <a:p>
            <a:r>
              <a:rPr lang="en-US" sz="2200" dirty="0"/>
              <a:t>- lists with pupils and teachers participating into each project activity</a:t>
            </a:r>
          </a:p>
          <a:p>
            <a:r>
              <a:rPr lang="en-US" sz="2200" dirty="0"/>
              <a:t>- periodical exhibition (at least two per year) with things and </a:t>
            </a:r>
            <a:r>
              <a:rPr lang="en-US" sz="2200" dirty="0" err="1"/>
              <a:t>artefacts</a:t>
            </a:r>
            <a:r>
              <a:rPr lang="en-US" sz="2200" dirty="0"/>
              <a:t> created within STEAM lessons</a:t>
            </a:r>
          </a:p>
          <a:p>
            <a:r>
              <a:rPr lang="en-US" sz="2200" dirty="0"/>
              <a:t>- Google docs with lists of activities developed within the project</a:t>
            </a:r>
          </a:p>
          <a:p>
            <a:r>
              <a:rPr lang="en-US" sz="2200" dirty="0"/>
              <a:t>- project documents (decisions, allocated tasks for each member in the project team, </a:t>
            </a:r>
            <a:r>
              <a:rPr lang="en-US" sz="2200" dirty="0" smtClean="0"/>
              <a:t>budget </a:t>
            </a:r>
            <a:r>
              <a:rPr lang="ro-RO" sz="2200" dirty="0" smtClean="0"/>
              <a:t>documents</a:t>
            </a:r>
            <a:r>
              <a:rPr lang="ro-RO" sz="2200" dirty="0"/>
              <a:t>, invoices, certificates of participation, additional documents – photos, videos – </a:t>
            </a:r>
            <a:r>
              <a:rPr lang="ro-RO" sz="2200" dirty="0" smtClean="0"/>
              <a:t>individual</a:t>
            </a:r>
            <a:r>
              <a:rPr lang="en-US" sz="2200" dirty="0" smtClean="0"/>
              <a:t> </a:t>
            </a:r>
            <a:r>
              <a:rPr lang="ro-RO" sz="2200" dirty="0" smtClean="0"/>
              <a:t>reports</a:t>
            </a:r>
            <a:r>
              <a:rPr lang="ro-RO" sz="2200" dirty="0"/>
              <a:t>)</a:t>
            </a:r>
          </a:p>
          <a:p>
            <a:r>
              <a:rPr lang="en-US" sz="2200" dirty="0" smtClean="0"/>
              <a:t>- monitoring </a:t>
            </a:r>
            <a:r>
              <a:rPr lang="en-US" sz="2200" dirty="0"/>
              <a:t>documents required by educational authorities and/or </a:t>
            </a:r>
            <a:r>
              <a:rPr lang="en-US" sz="2200" dirty="0" smtClean="0"/>
              <a:t>NA</a:t>
            </a:r>
          </a:p>
          <a:p>
            <a:r>
              <a:rPr lang="en-US" sz="2200" dirty="0"/>
              <a:t>- Google docs progress questionnaires, with charts and diagrams emphasizing project steps </a:t>
            </a:r>
            <a:r>
              <a:rPr lang="en-US" sz="2200" dirty="0" err="1" smtClean="0"/>
              <a:t>done,participation</a:t>
            </a:r>
            <a:r>
              <a:rPr lang="en-US" sz="2200" dirty="0"/>
              <a:t>, relevance for the school.</a:t>
            </a:r>
            <a:endParaRPr lang="en-US" sz="2200" dirty="0" smtClean="0"/>
          </a:p>
        </p:txBody>
      </p:sp>
    </p:spTree>
    <p:extLst>
      <p:ext uri="{BB962C8B-B14F-4D97-AF65-F5344CB8AC3E}">
        <p14:creationId xmlns:p14="http://schemas.microsoft.com/office/powerpoint/2010/main" val="4052941421"/>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228942" y="1219200"/>
            <a:ext cx="8635658" cy="4524315"/>
          </a:xfrm>
          <a:prstGeom prst="rect">
            <a:avLst/>
          </a:prstGeom>
          <a:noFill/>
        </p:spPr>
        <p:txBody>
          <a:bodyPr wrap="square" rtlCol="0">
            <a:spAutoFit/>
          </a:bodyPr>
          <a:lstStyle/>
          <a:p>
            <a:pPr algn="ctr"/>
            <a:r>
              <a:rPr lang="en-US" sz="2400" b="1" i="1" dirty="0"/>
              <a:t>How will you assess the success of your </a:t>
            </a:r>
            <a:r>
              <a:rPr lang="en-US" sz="2400" b="1" i="1" dirty="0" smtClean="0"/>
              <a:t>project? (page 60) </a:t>
            </a:r>
          </a:p>
          <a:p>
            <a:endParaRPr lang="en-US" sz="2400" dirty="0" smtClean="0"/>
          </a:p>
          <a:p>
            <a:r>
              <a:rPr lang="en-US" sz="2400" dirty="0" smtClean="0"/>
              <a:t>The </a:t>
            </a:r>
            <a:r>
              <a:rPr lang="en-US" sz="2400" dirty="0"/>
              <a:t>following aspects will be assessed:</a:t>
            </a:r>
          </a:p>
          <a:p>
            <a:pPr marL="457200" indent="-457200">
              <a:buAutoNum type="alphaLcParenR"/>
            </a:pPr>
            <a:r>
              <a:rPr lang="en-US" sz="2400" dirty="0" smtClean="0"/>
              <a:t>the </a:t>
            </a:r>
            <a:r>
              <a:rPr lang="en-US" sz="2400" dirty="0"/>
              <a:t>process – how the partners fulfilled their allocated </a:t>
            </a:r>
            <a:r>
              <a:rPr lang="en-US" sz="2400" dirty="0" smtClean="0"/>
              <a:t>tasks</a:t>
            </a:r>
          </a:p>
          <a:p>
            <a:pPr marL="457200" indent="-457200">
              <a:buAutoNum type="alphaLcParenR"/>
            </a:pPr>
            <a:r>
              <a:rPr lang="ro-RO" sz="2400" dirty="0" smtClean="0"/>
              <a:t>results</a:t>
            </a:r>
            <a:endParaRPr lang="en-US" sz="2400" dirty="0" smtClean="0"/>
          </a:p>
          <a:p>
            <a:pPr marL="457200" indent="-457200">
              <a:buAutoNum type="alphaLcParenR"/>
            </a:pPr>
            <a:r>
              <a:rPr lang="ro-RO" sz="2400" dirty="0" smtClean="0"/>
              <a:t>budget</a:t>
            </a:r>
            <a:endParaRPr lang="en-US" sz="2400" dirty="0" smtClean="0"/>
          </a:p>
          <a:p>
            <a:pPr marL="457200" indent="-457200">
              <a:buAutoNum type="alphaLcParenR"/>
            </a:pPr>
            <a:r>
              <a:rPr lang="en-US" sz="2400" dirty="0" smtClean="0"/>
              <a:t>impact </a:t>
            </a:r>
            <a:r>
              <a:rPr lang="en-US" sz="2400" dirty="0"/>
              <a:t>for the target </a:t>
            </a:r>
            <a:r>
              <a:rPr lang="en-US" sz="2400" dirty="0" smtClean="0"/>
              <a:t>group</a:t>
            </a:r>
          </a:p>
          <a:p>
            <a:pPr marL="457200" indent="-457200">
              <a:buAutoNum type="alphaLcParenR"/>
            </a:pPr>
            <a:endParaRPr lang="en-US" sz="2400" dirty="0"/>
          </a:p>
          <a:p>
            <a:r>
              <a:rPr lang="en-US" sz="2400" dirty="0" smtClean="0"/>
              <a:t>Please, see the descriptors for each of the above mentioned items.</a:t>
            </a:r>
          </a:p>
          <a:p>
            <a:endParaRPr lang="en-US" sz="2400" dirty="0"/>
          </a:p>
        </p:txBody>
      </p:sp>
    </p:spTree>
    <p:extLst>
      <p:ext uri="{BB962C8B-B14F-4D97-AF65-F5344CB8AC3E}">
        <p14:creationId xmlns:p14="http://schemas.microsoft.com/office/powerpoint/2010/main" val="112462452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1524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254342" y="798731"/>
            <a:ext cx="8635658" cy="6001643"/>
          </a:xfrm>
          <a:prstGeom prst="rect">
            <a:avLst/>
          </a:prstGeom>
          <a:noFill/>
        </p:spPr>
        <p:txBody>
          <a:bodyPr wrap="square" rtlCol="0">
            <a:spAutoFit/>
          </a:bodyPr>
          <a:lstStyle/>
          <a:p>
            <a:pPr algn="ctr"/>
            <a:r>
              <a:rPr lang="ro-RO" sz="2400" b="1" i="1" dirty="0"/>
              <a:t>Assessing </a:t>
            </a:r>
            <a:r>
              <a:rPr lang="ro-RO" sz="2400" b="1" i="1" dirty="0" smtClean="0"/>
              <a:t>instruments</a:t>
            </a:r>
            <a:r>
              <a:rPr lang="en-US" sz="2400" b="1" i="1" dirty="0" smtClean="0"/>
              <a:t> (page 61)</a:t>
            </a:r>
            <a:r>
              <a:rPr lang="ro-RO" sz="2400" b="1" i="1" dirty="0" smtClean="0"/>
              <a:t>:</a:t>
            </a:r>
            <a:endParaRPr lang="en-US" sz="2400" b="1" i="1" dirty="0" smtClean="0"/>
          </a:p>
          <a:p>
            <a:pPr algn="ctr"/>
            <a:endParaRPr lang="ro-RO" sz="2400" b="1" i="1" dirty="0"/>
          </a:p>
          <a:p>
            <a:r>
              <a:rPr lang="en-US" sz="2400" dirty="0"/>
              <a:t>- diplomas offered to pupils within a contest between the partner schools, called “Super STEAM”,</a:t>
            </a:r>
          </a:p>
          <a:p>
            <a:r>
              <a:rPr lang="en-US" sz="2400" dirty="0"/>
              <a:t>dealing with creating different artifacts and uploading the photos in the e-group</a:t>
            </a:r>
          </a:p>
          <a:p>
            <a:r>
              <a:rPr lang="en-US" sz="2400" dirty="0"/>
              <a:t>- recognition of the most involved teachers in the activities, at the partnership’s level</a:t>
            </a:r>
          </a:p>
          <a:p>
            <a:r>
              <a:rPr lang="en-US" sz="2400" dirty="0"/>
              <a:t>- evaluation forms after each transnational activity, including the training course in Romania</a:t>
            </a:r>
          </a:p>
          <a:p>
            <a:r>
              <a:rPr lang="en-US" sz="2400" dirty="0"/>
              <a:t>- assessment certificates and </a:t>
            </a:r>
            <a:r>
              <a:rPr lang="en-US" sz="2400" dirty="0" err="1"/>
              <a:t>Europass</a:t>
            </a:r>
            <a:r>
              <a:rPr lang="en-US" sz="2400" dirty="0"/>
              <a:t> Mobility for the participants to the training course in RO</a:t>
            </a:r>
          </a:p>
          <a:p>
            <a:r>
              <a:rPr lang="en-US" sz="2400" dirty="0"/>
              <a:t>- evaluation forms for local activities</a:t>
            </a:r>
          </a:p>
          <a:p>
            <a:r>
              <a:rPr lang="en-US" sz="2400" dirty="0"/>
              <a:t>- scoring grid for the STEAM lessons – 1 to 10 points for design.</a:t>
            </a:r>
            <a:endParaRPr lang="en-US" sz="2200" dirty="0"/>
          </a:p>
          <a:p>
            <a:endParaRPr lang="en-US" sz="2400" dirty="0"/>
          </a:p>
        </p:txBody>
      </p:sp>
    </p:spTree>
    <p:extLst>
      <p:ext uri="{BB962C8B-B14F-4D97-AF65-F5344CB8AC3E}">
        <p14:creationId xmlns:p14="http://schemas.microsoft.com/office/powerpoint/2010/main" val="38462444"/>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p:cNvGrpSpPr>
          <p:nvPr/>
        </p:nvGrpSpPr>
        <p:grpSpPr bwMode="auto">
          <a:xfrm>
            <a:off x="5235" y="1794138"/>
            <a:ext cx="1783878" cy="4035425"/>
            <a:chOff x="100" y="1584"/>
            <a:chExt cx="1363" cy="2542"/>
          </a:xfrm>
        </p:grpSpPr>
        <p:sp>
          <p:nvSpPr>
            <p:cNvPr id="4" name="AutoShape 5"/>
            <p:cNvSpPr>
              <a:spLocks noChangeArrowheads="1"/>
            </p:cNvSpPr>
            <p:nvPr/>
          </p:nvSpPr>
          <p:spPr bwMode="gray">
            <a:xfrm>
              <a:off x="128" y="1778"/>
              <a:ext cx="1249"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5" name="AutoShape 6"/>
            <p:cNvSpPr>
              <a:spLocks noChangeArrowheads="1"/>
            </p:cNvSpPr>
            <p:nvPr/>
          </p:nvSpPr>
          <p:spPr bwMode="gray">
            <a:xfrm>
              <a:off x="117" y="1783"/>
              <a:ext cx="1322" cy="1766"/>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6" name="AutoShape 7"/>
            <p:cNvSpPr>
              <a:spLocks noChangeArrowheads="1"/>
            </p:cNvSpPr>
            <p:nvPr/>
          </p:nvSpPr>
          <p:spPr bwMode="gray">
            <a:xfrm>
              <a:off x="128" y="3083"/>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7" name="AutoShape 8"/>
            <p:cNvSpPr>
              <a:spLocks noChangeArrowheads="1"/>
            </p:cNvSpPr>
            <p:nvPr/>
          </p:nvSpPr>
          <p:spPr bwMode="gray">
            <a:xfrm>
              <a:off x="128" y="1797"/>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8" name="AutoShape 9"/>
            <p:cNvSpPr>
              <a:spLocks noChangeArrowheads="1"/>
            </p:cNvSpPr>
            <p:nvPr/>
          </p:nvSpPr>
          <p:spPr bwMode="gray">
            <a:xfrm>
              <a:off x="100" y="3578"/>
              <a:ext cx="1363" cy="548"/>
            </a:xfrm>
            <a:prstGeom prst="roundRect">
              <a:avLst>
                <a:gd name="adj" fmla="val 40389"/>
              </a:avLst>
            </a:prstGeom>
            <a:gradFill rotWithShape="1">
              <a:gsLst>
                <a:gs pos="0">
                  <a:srgbClr val="3366FF"/>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9" name="AutoShape 10"/>
            <p:cNvSpPr>
              <a:spLocks noChangeArrowheads="1"/>
            </p:cNvSpPr>
            <p:nvPr/>
          </p:nvSpPr>
          <p:spPr bwMode="gray">
            <a:xfrm>
              <a:off x="128" y="3593"/>
              <a:ext cx="1304" cy="487"/>
            </a:xfrm>
            <a:prstGeom prst="roundRect">
              <a:avLst>
                <a:gd name="adj" fmla="val 45583"/>
              </a:avLst>
            </a:prstGeom>
            <a:gradFill rotWithShape="1">
              <a:gsLst>
                <a:gs pos="0">
                  <a:srgbClr val="7DAFD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grpSp>
          <p:nvGrpSpPr>
            <p:cNvPr id="10" name="Group 11"/>
            <p:cNvGrpSpPr>
              <a:grpSpLocks/>
            </p:cNvGrpSpPr>
            <p:nvPr/>
          </p:nvGrpSpPr>
          <p:grpSpPr bwMode="auto">
            <a:xfrm>
              <a:off x="565" y="1584"/>
              <a:ext cx="405" cy="405"/>
              <a:chOff x="1289" y="582"/>
              <a:chExt cx="668" cy="668"/>
            </a:xfrm>
          </p:grpSpPr>
          <p:sp>
            <p:nvSpPr>
              <p:cNvPr id="13" name="Oval 12"/>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a:spcBef>
                    <a:spcPct val="50000"/>
                  </a:spcBef>
                </a:pPr>
                <a:endParaRPr lang="ro-RO"/>
              </a:p>
            </p:txBody>
          </p:sp>
          <p:sp>
            <p:nvSpPr>
              <p:cNvPr id="14" name="Oval 1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15" name="Oval 1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16" name="Oval 1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17" name="Oval 1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grpSp>
        <p:sp>
          <p:nvSpPr>
            <p:cNvPr id="11" name="Text Box 17"/>
            <p:cNvSpPr txBox="1">
              <a:spLocks noChangeArrowheads="1"/>
            </p:cNvSpPr>
            <p:nvPr/>
          </p:nvSpPr>
          <p:spPr bwMode="gray">
            <a:xfrm>
              <a:off x="652" y="164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rgbClr val="006666"/>
                  </a:solidFill>
                  <a:latin typeface="Arial" charset="0"/>
                </a:defRPr>
              </a:lvl1pPr>
              <a:lvl2pPr marL="742950" indent="-285750" eaLnBrk="0" hangingPunct="0">
                <a:defRPr sz="1400">
                  <a:solidFill>
                    <a:srgbClr val="006666"/>
                  </a:solidFill>
                  <a:latin typeface="Arial" charset="0"/>
                </a:defRPr>
              </a:lvl2pPr>
              <a:lvl3pPr marL="1143000" indent="-228600" eaLnBrk="0" hangingPunct="0">
                <a:defRPr sz="1400">
                  <a:solidFill>
                    <a:srgbClr val="006666"/>
                  </a:solidFill>
                  <a:latin typeface="Arial" charset="0"/>
                </a:defRPr>
              </a:lvl3pPr>
              <a:lvl4pPr marL="1600200" indent="-228600" eaLnBrk="0" hangingPunct="0">
                <a:defRPr sz="1400">
                  <a:solidFill>
                    <a:srgbClr val="006666"/>
                  </a:solidFill>
                  <a:latin typeface="Arial" charset="0"/>
                </a:defRPr>
              </a:lvl4pPr>
              <a:lvl5pPr marL="2057400" indent="-228600" eaLnBrk="0" hangingPunct="0">
                <a:defRPr sz="1400">
                  <a:solidFill>
                    <a:srgbClr val="006666"/>
                  </a:solidFill>
                  <a:latin typeface="Arial" charset="0"/>
                </a:defRPr>
              </a:lvl5pPr>
              <a:lvl6pPr marL="2514600" indent="-228600" eaLnBrk="0" fontAlgn="base" hangingPunct="0">
                <a:spcBef>
                  <a:spcPct val="0"/>
                </a:spcBef>
                <a:spcAft>
                  <a:spcPct val="0"/>
                </a:spcAft>
                <a:defRPr sz="1400">
                  <a:solidFill>
                    <a:srgbClr val="006666"/>
                  </a:solidFill>
                  <a:latin typeface="Arial" charset="0"/>
                </a:defRPr>
              </a:lvl6pPr>
              <a:lvl7pPr marL="2971800" indent="-228600" eaLnBrk="0" fontAlgn="base" hangingPunct="0">
                <a:spcBef>
                  <a:spcPct val="0"/>
                </a:spcBef>
                <a:spcAft>
                  <a:spcPct val="0"/>
                </a:spcAft>
                <a:defRPr sz="1400">
                  <a:solidFill>
                    <a:srgbClr val="006666"/>
                  </a:solidFill>
                  <a:latin typeface="Arial" charset="0"/>
                </a:defRPr>
              </a:lvl7pPr>
              <a:lvl8pPr marL="3429000" indent="-228600" eaLnBrk="0" fontAlgn="base" hangingPunct="0">
                <a:spcBef>
                  <a:spcPct val="0"/>
                </a:spcBef>
                <a:spcAft>
                  <a:spcPct val="0"/>
                </a:spcAft>
                <a:defRPr sz="1400">
                  <a:solidFill>
                    <a:srgbClr val="006666"/>
                  </a:solidFill>
                  <a:latin typeface="Arial" charset="0"/>
                </a:defRPr>
              </a:lvl8pPr>
              <a:lvl9pPr marL="3886200" indent="-228600" eaLnBrk="0" fontAlgn="base" hangingPunct="0">
                <a:spcBef>
                  <a:spcPct val="0"/>
                </a:spcBef>
                <a:spcAft>
                  <a:spcPct val="0"/>
                </a:spcAft>
                <a:defRPr sz="1400">
                  <a:solidFill>
                    <a:srgbClr val="006666"/>
                  </a:solidFill>
                  <a:latin typeface="Arial" charset="0"/>
                </a:defRPr>
              </a:lvl9pPr>
            </a:lstStyle>
            <a:p>
              <a:pPr algn="ctr" eaLnBrk="1" hangingPunct="1"/>
              <a:r>
                <a:rPr lang="ro-RO" sz="2400">
                  <a:solidFill>
                    <a:srgbClr val="000000"/>
                  </a:solidFill>
                  <a:cs typeface="Arial" charset="0"/>
                </a:rPr>
                <a:t>1</a:t>
              </a:r>
              <a:endParaRPr lang="ro-RO" sz="1800">
                <a:solidFill>
                  <a:schemeClr val="tx1"/>
                </a:solidFill>
                <a:cs typeface="Arial" charset="0"/>
              </a:endParaRPr>
            </a:p>
          </p:txBody>
        </p:sp>
      </p:grpSp>
      <p:grpSp>
        <p:nvGrpSpPr>
          <p:cNvPr id="18" name="Group 19"/>
          <p:cNvGrpSpPr>
            <a:grpSpLocks/>
          </p:cNvGrpSpPr>
          <p:nvPr/>
        </p:nvGrpSpPr>
        <p:grpSpPr bwMode="auto">
          <a:xfrm>
            <a:off x="1857375" y="1794138"/>
            <a:ext cx="1733550" cy="4035425"/>
            <a:chOff x="1536" y="1584"/>
            <a:chExt cx="1365" cy="2542"/>
          </a:xfrm>
        </p:grpSpPr>
        <p:sp>
          <p:nvSpPr>
            <p:cNvPr id="19" name="AutoShape 20"/>
            <p:cNvSpPr>
              <a:spLocks noChangeArrowheads="1"/>
            </p:cNvSpPr>
            <p:nvPr/>
          </p:nvSpPr>
          <p:spPr bwMode="gray">
            <a:xfrm>
              <a:off x="1536" y="1778"/>
              <a:ext cx="1363" cy="1800"/>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20" name="AutoShape 21"/>
            <p:cNvSpPr>
              <a:spLocks noChangeArrowheads="1"/>
            </p:cNvSpPr>
            <p:nvPr/>
          </p:nvSpPr>
          <p:spPr bwMode="gray">
            <a:xfrm>
              <a:off x="1557" y="1783"/>
              <a:ext cx="1322" cy="1766"/>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21" name="AutoShape 22"/>
            <p:cNvSpPr>
              <a:spLocks noChangeArrowheads="1"/>
            </p:cNvSpPr>
            <p:nvPr/>
          </p:nvSpPr>
          <p:spPr bwMode="gray">
            <a:xfrm>
              <a:off x="1568" y="3083"/>
              <a:ext cx="1304" cy="44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22" name="AutoShape 23"/>
            <p:cNvSpPr>
              <a:spLocks noChangeArrowheads="1"/>
            </p:cNvSpPr>
            <p:nvPr/>
          </p:nvSpPr>
          <p:spPr bwMode="gray">
            <a:xfrm>
              <a:off x="1568" y="1797"/>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23" name="Oval 24"/>
            <p:cNvSpPr>
              <a:spLocks noChangeArrowheads="1"/>
            </p:cNvSpPr>
            <p:nvPr/>
          </p:nvSpPr>
          <p:spPr bwMode="gray">
            <a:xfrm>
              <a:off x="2005" y="1584"/>
              <a:ext cx="405" cy="40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a:spcBef>
                  <a:spcPct val="50000"/>
                </a:spcBef>
              </a:pPr>
              <a:endParaRPr lang="ro-RO"/>
            </a:p>
          </p:txBody>
        </p:sp>
        <p:sp>
          <p:nvSpPr>
            <p:cNvPr id="24" name="Oval 25"/>
            <p:cNvSpPr>
              <a:spLocks noChangeArrowheads="1"/>
            </p:cNvSpPr>
            <p:nvPr/>
          </p:nvSpPr>
          <p:spPr bwMode="gray">
            <a:xfrm>
              <a:off x="2009" y="1587"/>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25" name="Oval 26"/>
            <p:cNvSpPr>
              <a:spLocks noChangeArrowheads="1"/>
            </p:cNvSpPr>
            <p:nvPr/>
          </p:nvSpPr>
          <p:spPr bwMode="gray">
            <a:xfrm>
              <a:off x="2014" y="1589"/>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26" name="Oval 27"/>
            <p:cNvSpPr>
              <a:spLocks noChangeArrowheads="1"/>
            </p:cNvSpPr>
            <p:nvPr/>
          </p:nvSpPr>
          <p:spPr bwMode="gray">
            <a:xfrm>
              <a:off x="2018" y="1593"/>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27" name="Oval 28"/>
            <p:cNvSpPr>
              <a:spLocks noChangeArrowheads="1"/>
            </p:cNvSpPr>
            <p:nvPr/>
          </p:nvSpPr>
          <p:spPr bwMode="gray">
            <a:xfrm>
              <a:off x="2040" y="1603"/>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28" name="Text Box 29"/>
            <p:cNvSpPr txBox="1">
              <a:spLocks noChangeArrowheads="1"/>
            </p:cNvSpPr>
            <p:nvPr/>
          </p:nvSpPr>
          <p:spPr bwMode="gray">
            <a:xfrm>
              <a:off x="2092" y="164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rgbClr val="006666"/>
                  </a:solidFill>
                  <a:latin typeface="Arial" charset="0"/>
                </a:defRPr>
              </a:lvl1pPr>
              <a:lvl2pPr marL="742950" indent="-285750" eaLnBrk="0" hangingPunct="0">
                <a:defRPr sz="1400">
                  <a:solidFill>
                    <a:srgbClr val="006666"/>
                  </a:solidFill>
                  <a:latin typeface="Arial" charset="0"/>
                </a:defRPr>
              </a:lvl2pPr>
              <a:lvl3pPr marL="1143000" indent="-228600" eaLnBrk="0" hangingPunct="0">
                <a:defRPr sz="1400">
                  <a:solidFill>
                    <a:srgbClr val="006666"/>
                  </a:solidFill>
                  <a:latin typeface="Arial" charset="0"/>
                </a:defRPr>
              </a:lvl3pPr>
              <a:lvl4pPr marL="1600200" indent="-228600" eaLnBrk="0" hangingPunct="0">
                <a:defRPr sz="1400">
                  <a:solidFill>
                    <a:srgbClr val="006666"/>
                  </a:solidFill>
                  <a:latin typeface="Arial" charset="0"/>
                </a:defRPr>
              </a:lvl4pPr>
              <a:lvl5pPr marL="2057400" indent="-228600" eaLnBrk="0" hangingPunct="0">
                <a:defRPr sz="1400">
                  <a:solidFill>
                    <a:srgbClr val="006666"/>
                  </a:solidFill>
                  <a:latin typeface="Arial" charset="0"/>
                </a:defRPr>
              </a:lvl5pPr>
              <a:lvl6pPr marL="2514600" indent="-228600" eaLnBrk="0" fontAlgn="base" hangingPunct="0">
                <a:spcBef>
                  <a:spcPct val="0"/>
                </a:spcBef>
                <a:spcAft>
                  <a:spcPct val="0"/>
                </a:spcAft>
                <a:defRPr sz="1400">
                  <a:solidFill>
                    <a:srgbClr val="006666"/>
                  </a:solidFill>
                  <a:latin typeface="Arial" charset="0"/>
                </a:defRPr>
              </a:lvl6pPr>
              <a:lvl7pPr marL="2971800" indent="-228600" eaLnBrk="0" fontAlgn="base" hangingPunct="0">
                <a:spcBef>
                  <a:spcPct val="0"/>
                </a:spcBef>
                <a:spcAft>
                  <a:spcPct val="0"/>
                </a:spcAft>
                <a:defRPr sz="1400">
                  <a:solidFill>
                    <a:srgbClr val="006666"/>
                  </a:solidFill>
                  <a:latin typeface="Arial" charset="0"/>
                </a:defRPr>
              </a:lvl7pPr>
              <a:lvl8pPr marL="3429000" indent="-228600" eaLnBrk="0" fontAlgn="base" hangingPunct="0">
                <a:spcBef>
                  <a:spcPct val="0"/>
                </a:spcBef>
                <a:spcAft>
                  <a:spcPct val="0"/>
                </a:spcAft>
                <a:defRPr sz="1400">
                  <a:solidFill>
                    <a:srgbClr val="006666"/>
                  </a:solidFill>
                  <a:latin typeface="Arial" charset="0"/>
                </a:defRPr>
              </a:lvl8pPr>
              <a:lvl9pPr marL="3886200" indent="-228600" eaLnBrk="0" fontAlgn="base" hangingPunct="0">
                <a:spcBef>
                  <a:spcPct val="0"/>
                </a:spcBef>
                <a:spcAft>
                  <a:spcPct val="0"/>
                </a:spcAft>
                <a:defRPr sz="1400">
                  <a:solidFill>
                    <a:srgbClr val="006666"/>
                  </a:solidFill>
                  <a:latin typeface="Arial" charset="0"/>
                </a:defRPr>
              </a:lvl9pPr>
            </a:lstStyle>
            <a:p>
              <a:pPr algn="ctr" eaLnBrk="1" hangingPunct="1"/>
              <a:r>
                <a:rPr lang="ro-RO" sz="2400">
                  <a:solidFill>
                    <a:srgbClr val="000000"/>
                  </a:solidFill>
                </a:rPr>
                <a:t>2</a:t>
              </a:r>
              <a:endParaRPr lang="en-US" sz="1800">
                <a:solidFill>
                  <a:schemeClr val="tx1"/>
                </a:solidFill>
              </a:endParaRPr>
            </a:p>
          </p:txBody>
        </p:sp>
        <p:sp>
          <p:nvSpPr>
            <p:cNvPr id="30" name="AutoShape 31"/>
            <p:cNvSpPr>
              <a:spLocks noChangeArrowheads="1"/>
            </p:cNvSpPr>
            <p:nvPr/>
          </p:nvSpPr>
          <p:spPr bwMode="gray">
            <a:xfrm>
              <a:off x="1538" y="3578"/>
              <a:ext cx="1363" cy="548"/>
            </a:xfrm>
            <a:prstGeom prst="roundRect">
              <a:avLst>
                <a:gd name="adj" fmla="val 40389"/>
              </a:avLst>
            </a:prstGeom>
            <a:gradFill rotWithShape="1">
              <a:gsLst>
                <a:gs pos="0">
                  <a:srgbClr val="336600"/>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31" name="AutoShape 32"/>
            <p:cNvSpPr>
              <a:spLocks noChangeArrowheads="1"/>
            </p:cNvSpPr>
            <p:nvPr/>
          </p:nvSpPr>
          <p:spPr bwMode="gray">
            <a:xfrm>
              <a:off x="1566" y="3600"/>
              <a:ext cx="1304" cy="487"/>
            </a:xfrm>
            <a:prstGeom prst="roundRect">
              <a:avLst>
                <a:gd name="adj" fmla="val 42917"/>
              </a:avLst>
            </a:prstGeom>
            <a:gradFill rotWithShape="1">
              <a:gsLst>
                <a:gs pos="0">
                  <a:srgbClr val="66FF33"/>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grpSp>
      <p:grpSp>
        <p:nvGrpSpPr>
          <p:cNvPr id="32" name="Group 33"/>
          <p:cNvGrpSpPr>
            <a:grpSpLocks/>
          </p:cNvGrpSpPr>
          <p:nvPr/>
        </p:nvGrpSpPr>
        <p:grpSpPr bwMode="auto">
          <a:xfrm>
            <a:off x="3629025" y="1794138"/>
            <a:ext cx="1801813" cy="4035425"/>
            <a:chOff x="2928" y="1571"/>
            <a:chExt cx="1367" cy="2542"/>
          </a:xfrm>
        </p:grpSpPr>
        <p:sp>
          <p:nvSpPr>
            <p:cNvPr id="33" name="AutoShape 34"/>
            <p:cNvSpPr>
              <a:spLocks noChangeArrowheads="1"/>
            </p:cNvSpPr>
            <p:nvPr/>
          </p:nvSpPr>
          <p:spPr bwMode="gray">
            <a:xfrm>
              <a:off x="2932" y="1765"/>
              <a:ext cx="1363" cy="1800"/>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34" name="AutoShape 35"/>
            <p:cNvSpPr>
              <a:spLocks noChangeArrowheads="1"/>
            </p:cNvSpPr>
            <p:nvPr/>
          </p:nvSpPr>
          <p:spPr bwMode="gray">
            <a:xfrm>
              <a:off x="2928" y="1751"/>
              <a:ext cx="1322" cy="1766"/>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35" name="AutoShape 36"/>
            <p:cNvSpPr>
              <a:spLocks noChangeArrowheads="1"/>
            </p:cNvSpPr>
            <p:nvPr/>
          </p:nvSpPr>
          <p:spPr bwMode="gray">
            <a:xfrm>
              <a:off x="2964" y="3070"/>
              <a:ext cx="1304" cy="447"/>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36" name="AutoShape 37"/>
            <p:cNvSpPr>
              <a:spLocks noChangeArrowheads="1"/>
            </p:cNvSpPr>
            <p:nvPr/>
          </p:nvSpPr>
          <p:spPr bwMode="gray">
            <a:xfrm>
              <a:off x="2964" y="1784"/>
              <a:ext cx="1304" cy="446"/>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grpSp>
          <p:nvGrpSpPr>
            <p:cNvPr id="37" name="Group 38"/>
            <p:cNvGrpSpPr>
              <a:grpSpLocks/>
            </p:cNvGrpSpPr>
            <p:nvPr/>
          </p:nvGrpSpPr>
          <p:grpSpPr bwMode="auto">
            <a:xfrm>
              <a:off x="3401" y="1571"/>
              <a:ext cx="405" cy="405"/>
              <a:chOff x="1289" y="582"/>
              <a:chExt cx="668" cy="668"/>
            </a:xfrm>
          </p:grpSpPr>
          <p:sp>
            <p:nvSpPr>
              <p:cNvPr id="42" name="Oval 39"/>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a:spcBef>
                    <a:spcPct val="50000"/>
                  </a:spcBef>
                </a:pPr>
                <a:endParaRPr lang="ro-RO"/>
              </a:p>
            </p:txBody>
          </p:sp>
          <p:sp>
            <p:nvSpPr>
              <p:cNvPr id="43" name="Oval 4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44" name="Oval 4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45" name="Oval 4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46" name="Oval 4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grpSp>
        <p:sp>
          <p:nvSpPr>
            <p:cNvPr id="38" name="Text Box 44"/>
            <p:cNvSpPr txBox="1">
              <a:spLocks noChangeArrowheads="1"/>
            </p:cNvSpPr>
            <p:nvPr/>
          </p:nvSpPr>
          <p:spPr bwMode="gray">
            <a:xfrm>
              <a:off x="3488" y="162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rgbClr val="006666"/>
                  </a:solidFill>
                  <a:latin typeface="Arial" charset="0"/>
                </a:defRPr>
              </a:lvl1pPr>
              <a:lvl2pPr marL="742950" indent="-285750" eaLnBrk="0" hangingPunct="0">
                <a:defRPr sz="1400">
                  <a:solidFill>
                    <a:srgbClr val="006666"/>
                  </a:solidFill>
                  <a:latin typeface="Arial" charset="0"/>
                </a:defRPr>
              </a:lvl2pPr>
              <a:lvl3pPr marL="1143000" indent="-228600" eaLnBrk="0" hangingPunct="0">
                <a:defRPr sz="1400">
                  <a:solidFill>
                    <a:srgbClr val="006666"/>
                  </a:solidFill>
                  <a:latin typeface="Arial" charset="0"/>
                </a:defRPr>
              </a:lvl3pPr>
              <a:lvl4pPr marL="1600200" indent="-228600" eaLnBrk="0" hangingPunct="0">
                <a:defRPr sz="1400">
                  <a:solidFill>
                    <a:srgbClr val="006666"/>
                  </a:solidFill>
                  <a:latin typeface="Arial" charset="0"/>
                </a:defRPr>
              </a:lvl4pPr>
              <a:lvl5pPr marL="2057400" indent="-228600" eaLnBrk="0" hangingPunct="0">
                <a:defRPr sz="1400">
                  <a:solidFill>
                    <a:srgbClr val="006666"/>
                  </a:solidFill>
                  <a:latin typeface="Arial" charset="0"/>
                </a:defRPr>
              </a:lvl5pPr>
              <a:lvl6pPr marL="2514600" indent="-228600" eaLnBrk="0" fontAlgn="base" hangingPunct="0">
                <a:spcBef>
                  <a:spcPct val="0"/>
                </a:spcBef>
                <a:spcAft>
                  <a:spcPct val="0"/>
                </a:spcAft>
                <a:defRPr sz="1400">
                  <a:solidFill>
                    <a:srgbClr val="006666"/>
                  </a:solidFill>
                  <a:latin typeface="Arial" charset="0"/>
                </a:defRPr>
              </a:lvl6pPr>
              <a:lvl7pPr marL="2971800" indent="-228600" eaLnBrk="0" fontAlgn="base" hangingPunct="0">
                <a:spcBef>
                  <a:spcPct val="0"/>
                </a:spcBef>
                <a:spcAft>
                  <a:spcPct val="0"/>
                </a:spcAft>
                <a:defRPr sz="1400">
                  <a:solidFill>
                    <a:srgbClr val="006666"/>
                  </a:solidFill>
                  <a:latin typeface="Arial" charset="0"/>
                </a:defRPr>
              </a:lvl7pPr>
              <a:lvl8pPr marL="3429000" indent="-228600" eaLnBrk="0" fontAlgn="base" hangingPunct="0">
                <a:spcBef>
                  <a:spcPct val="0"/>
                </a:spcBef>
                <a:spcAft>
                  <a:spcPct val="0"/>
                </a:spcAft>
                <a:defRPr sz="1400">
                  <a:solidFill>
                    <a:srgbClr val="006666"/>
                  </a:solidFill>
                  <a:latin typeface="Arial" charset="0"/>
                </a:defRPr>
              </a:lvl8pPr>
              <a:lvl9pPr marL="3886200" indent="-228600" eaLnBrk="0" fontAlgn="base" hangingPunct="0">
                <a:spcBef>
                  <a:spcPct val="0"/>
                </a:spcBef>
                <a:spcAft>
                  <a:spcPct val="0"/>
                </a:spcAft>
                <a:defRPr sz="1400">
                  <a:solidFill>
                    <a:srgbClr val="006666"/>
                  </a:solidFill>
                  <a:latin typeface="Arial" charset="0"/>
                </a:defRPr>
              </a:lvl9pPr>
            </a:lstStyle>
            <a:p>
              <a:pPr algn="ctr" eaLnBrk="1" hangingPunct="1"/>
              <a:r>
                <a:rPr lang="ro-RO" sz="2400">
                  <a:solidFill>
                    <a:srgbClr val="000000"/>
                  </a:solidFill>
                </a:rPr>
                <a:t>3</a:t>
              </a:r>
              <a:endParaRPr lang="en-US" sz="1800">
                <a:solidFill>
                  <a:schemeClr val="tx1"/>
                </a:solidFill>
              </a:endParaRPr>
            </a:p>
          </p:txBody>
        </p:sp>
        <p:sp>
          <p:nvSpPr>
            <p:cNvPr id="40" name="AutoShape 46"/>
            <p:cNvSpPr>
              <a:spLocks noChangeArrowheads="1"/>
            </p:cNvSpPr>
            <p:nvPr/>
          </p:nvSpPr>
          <p:spPr bwMode="gray">
            <a:xfrm>
              <a:off x="2928" y="3565"/>
              <a:ext cx="1363" cy="548"/>
            </a:xfrm>
            <a:prstGeom prst="roundRect">
              <a:avLst>
                <a:gd name="adj" fmla="val 40389"/>
              </a:avLst>
            </a:prstGeom>
            <a:gradFill rotWithShape="1">
              <a:gsLst>
                <a:gs pos="0">
                  <a:srgbClr val="996633"/>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41" name="AutoShape 47"/>
            <p:cNvSpPr>
              <a:spLocks noChangeArrowheads="1"/>
            </p:cNvSpPr>
            <p:nvPr/>
          </p:nvSpPr>
          <p:spPr bwMode="gray">
            <a:xfrm>
              <a:off x="2956" y="3587"/>
              <a:ext cx="1304" cy="487"/>
            </a:xfrm>
            <a:prstGeom prst="roundRect">
              <a:avLst>
                <a:gd name="adj" fmla="val 38602"/>
              </a:avLst>
            </a:prstGeom>
            <a:gradFill rotWithShape="1">
              <a:gsLst>
                <a:gs pos="0">
                  <a:srgbClr val="FFCC00"/>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grpSp>
      <p:grpSp>
        <p:nvGrpSpPr>
          <p:cNvPr id="47" name="Group 49"/>
          <p:cNvGrpSpPr>
            <a:grpSpLocks/>
          </p:cNvGrpSpPr>
          <p:nvPr/>
        </p:nvGrpSpPr>
        <p:grpSpPr bwMode="auto">
          <a:xfrm>
            <a:off x="5486400" y="1794138"/>
            <a:ext cx="1871663" cy="4035425"/>
            <a:chOff x="4320" y="1550"/>
            <a:chExt cx="1367" cy="2542"/>
          </a:xfrm>
        </p:grpSpPr>
        <p:sp>
          <p:nvSpPr>
            <p:cNvPr id="48" name="AutoShape 50"/>
            <p:cNvSpPr>
              <a:spLocks noChangeArrowheads="1"/>
            </p:cNvSpPr>
            <p:nvPr/>
          </p:nvSpPr>
          <p:spPr bwMode="gray">
            <a:xfrm>
              <a:off x="4324" y="1744"/>
              <a:ext cx="1363" cy="1800"/>
            </a:xfrm>
            <a:prstGeom prst="roundRect">
              <a:avLst>
                <a:gd name="adj" fmla="val 17509"/>
              </a:avLst>
            </a:prstGeom>
            <a:solidFill>
              <a:srgbClr val="80008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49" name="AutoShape 51"/>
            <p:cNvSpPr>
              <a:spLocks noChangeArrowheads="1"/>
            </p:cNvSpPr>
            <p:nvPr/>
          </p:nvSpPr>
          <p:spPr bwMode="gray">
            <a:xfrm>
              <a:off x="4345" y="1756"/>
              <a:ext cx="1322" cy="1766"/>
            </a:xfrm>
            <a:prstGeom prst="roundRect">
              <a:avLst>
                <a:gd name="adj" fmla="val 16667"/>
              </a:avLst>
            </a:prstGeom>
            <a:gradFill rotWithShape="1">
              <a:gsLst>
                <a:gs pos="0">
                  <a:srgbClr val="FFCCFF"/>
                </a:gs>
                <a:gs pos="50000">
                  <a:srgbClr val="FF6699"/>
                </a:gs>
                <a:gs pos="100000">
                  <a:srgbClr val="FFC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50" name="AutoShape 52"/>
            <p:cNvSpPr>
              <a:spLocks noChangeArrowheads="1"/>
            </p:cNvSpPr>
            <p:nvPr/>
          </p:nvSpPr>
          <p:spPr bwMode="gray">
            <a:xfrm>
              <a:off x="4356" y="3070"/>
              <a:ext cx="1304" cy="447"/>
            </a:xfrm>
            <a:prstGeom prst="roundRect">
              <a:avLst>
                <a:gd name="adj" fmla="val 50000"/>
              </a:avLst>
            </a:prstGeom>
            <a:gradFill rotWithShape="1">
              <a:gsLst>
                <a:gs pos="0">
                  <a:srgbClr val="FFCCFF">
                    <a:alpha val="1999"/>
                  </a:srgbClr>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51" name="AutoShape 53"/>
            <p:cNvSpPr>
              <a:spLocks noChangeArrowheads="1"/>
            </p:cNvSpPr>
            <p:nvPr/>
          </p:nvSpPr>
          <p:spPr bwMode="gray">
            <a:xfrm>
              <a:off x="4356" y="1763"/>
              <a:ext cx="1304" cy="446"/>
            </a:xfrm>
            <a:prstGeom prst="roundRect">
              <a:avLst>
                <a:gd name="adj" fmla="val 50000"/>
              </a:avLst>
            </a:prstGeom>
            <a:gradFill rotWithShape="1">
              <a:gsLst>
                <a:gs pos="0">
                  <a:srgbClr val="F8F5CC"/>
                </a:gs>
                <a:gs pos="100000">
                  <a:srgbClr val="FFCCFF">
                    <a:alpha val="998"/>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grpSp>
          <p:nvGrpSpPr>
            <p:cNvPr id="52" name="Group 54"/>
            <p:cNvGrpSpPr>
              <a:grpSpLocks/>
            </p:cNvGrpSpPr>
            <p:nvPr/>
          </p:nvGrpSpPr>
          <p:grpSpPr bwMode="auto">
            <a:xfrm>
              <a:off x="4793" y="1550"/>
              <a:ext cx="405" cy="405"/>
              <a:chOff x="1289" y="582"/>
              <a:chExt cx="668" cy="668"/>
            </a:xfrm>
          </p:grpSpPr>
          <p:sp>
            <p:nvSpPr>
              <p:cNvPr id="57" name="Oval 55"/>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a:spcBef>
                    <a:spcPct val="50000"/>
                  </a:spcBef>
                </a:pPr>
                <a:endParaRPr lang="ro-RO"/>
              </a:p>
            </p:txBody>
          </p:sp>
          <p:sp>
            <p:nvSpPr>
              <p:cNvPr id="58" name="Oval 56"/>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59" name="Oval 57"/>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60" name="Oval 58"/>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61" name="Oval 59"/>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grpSp>
        <p:sp>
          <p:nvSpPr>
            <p:cNvPr id="53" name="Text Box 60"/>
            <p:cNvSpPr txBox="1">
              <a:spLocks noChangeArrowheads="1"/>
            </p:cNvSpPr>
            <p:nvPr/>
          </p:nvSpPr>
          <p:spPr bwMode="gray">
            <a:xfrm>
              <a:off x="4880" y="1608"/>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rgbClr val="006666"/>
                  </a:solidFill>
                  <a:latin typeface="Arial" charset="0"/>
                </a:defRPr>
              </a:lvl1pPr>
              <a:lvl2pPr marL="742950" indent="-285750" eaLnBrk="0" hangingPunct="0">
                <a:defRPr sz="1400">
                  <a:solidFill>
                    <a:srgbClr val="006666"/>
                  </a:solidFill>
                  <a:latin typeface="Arial" charset="0"/>
                </a:defRPr>
              </a:lvl2pPr>
              <a:lvl3pPr marL="1143000" indent="-228600" eaLnBrk="0" hangingPunct="0">
                <a:defRPr sz="1400">
                  <a:solidFill>
                    <a:srgbClr val="006666"/>
                  </a:solidFill>
                  <a:latin typeface="Arial" charset="0"/>
                </a:defRPr>
              </a:lvl3pPr>
              <a:lvl4pPr marL="1600200" indent="-228600" eaLnBrk="0" hangingPunct="0">
                <a:defRPr sz="1400">
                  <a:solidFill>
                    <a:srgbClr val="006666"/>
                  </a:solidFill>
                  <a:latin typeface="Arial" charset="0"/>
                </a:defRPr>
              </a:lvl4pPr>
              <a:lvl5pPr marL="2057400" indent="-228600" eaLnBrk="0" hangingPunct="0">
                <a:defRPr sz="1400">
                  <a:solidFill>
                    <a:srgbClr val="006666"/>
                  </a:solidFill>
                  <a:latin typeface="Arial" charset="0"/>
                </a:defRPr>
              </a:lvl5pPr>
              <a:lvl6pPr marL="2514600" indent="-228600" eaLnBrk="0" fontAlgn="base" hangingPunct="0">
                <a:spcBef>
                  <a:spcPct val="0"/>
                </a:spcBef>
                <a:spcAft>
                  <a:spcPct val="0"/>
                </a:spcAft>
                <a:defRPr sz="1400">
                  <a:solidFill>
                    <a:srgbClr val="006666"/>
                  </a:solidFill>
                  <a:latin typeface="Arial" charset="0"/>
                </a:defRPr>
              </a:lvl6pPr>
              <a:lvl7pPr marL="2971800" indent="-228600" eaLnBrk="0" fontAlgn="base" hangingPunct="0">
                <a:spcBef>
                  <a:spcPct val="0"/>
                </a:spcBef>
                <a:spcAft>
                  <a:spcPct val="0"/>
                </a:spcAft>
                <a:defRPr sz="1400">
                  <a:solidFill>
                    <a:srgbClr val="006666"/>
                  </a:solidFill>
                  <a:latin typeface="Arial" charset="0"/>
                </a:defRPr>
              </a:lvl7pPr>
              <a:lvl8pPr marL="3429000" indent="-228600" eaLnBrk="0" fontAlgn="base" hangingPunct="0">
                <a:spcBef>
                  <a:spcPct val="0"/>
                </a:spcBef>
                <a:spcAft>
                  <a:spcPct val="0"/>
                </a:spcAft>
                <a:defRPr sz="1400">
                  <a:solidFill>
                    <a:srgbClr val="006666"/>
                  </a:solidFill>
                  <a:latin typeface="Arial" charset="0"/>
                </a:defRPr>
              </a:lvl8pPr>
              <a:lvl9pPr marL="3886200" indent="-228600" eaLnBrk="0" fontAlgn="base" hangingPunct="0">
                <a:spcBef>
                  <a:spcPct val="0"/>
                </a:spcBef>
                <a:spcAft>
                  <a:spcPct val="0"/>
                </a:spcAft>
                <a:defRPr sz="1400">
                  <a:solidFill>
                    <a:srgbClr val="006666"/>
                  </a:solidFill>
                  <a:latin typeface="Arial" charset="0"/>
                </a:defRPr>
              </a:lvl9pPr>
            </a:lstStyle>
            <a:p>
              <a:pPr algn="ctr" eaLnBrk="1" hangingPunct="1"/>
              <a:r>
                <a:rPr lang="ro-RO" sz="2400">
                  <a:solidFill>
                    <a:srgbClr val="000000"/>
                  </a:solidFill>
                </a:rPr>
                <a:t>4</a:t>
              </a:r>
              <a:endParaRPr lang="en-US" sz="1800">
                <a:solidFill>
                  <a:schemeClr val="tx1"/>
                </a:solidFill>
              </a:endParaRPr>
            </a:p>
          </p:txBody>
        </p:sp>
        <p:sp>
          <p:nvSpPr>
            <p:cNvPr id="55" name="AutoShape 62"/>
            <p:cNvSpPr>
              <a:spLocks noChangeArrowheads="1"/>
            </p:cNvSpPr>
            <p:nvPr/>
          </p:nvSpPr>
          <p:spPr bwMode="gray">
            <a:xfrm>
              <a:off x="4320" y="3544"/>
              <a:ext cx="1363" cy="548"/>
            </a:xfrm>
            <a:prstGeom prst="roundRect">
              <a:avLst>
                <a:gd name="adj" fmla="val 40389"/>
              </a:avLst>
            </a:prstGeom>
            <a:gradFill rotWithShape="1">
              <a:gsLst>
                <a:gs pos="0">
                  <a:srgbClr val="CC99FF"/>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56" name="AutoShape 63"/>
            <p:cNvSpPr>
              <a:spLocks noChangeArrowheads="1"/>
            </p:cNvSpPr>
            <p:nvPr/>
          </p:nvSpPr>
          <p:spPr bwMode="gray">
            <a:xfrm>
              <a:off x="4330" y="3575"/>
              <a:ext cx="1304" cy="487"/>
            </a:xfrm>
            <a:prstGeom prst="roundRect">
              <a:avLst>
                <a:gd name="adj" fmla="val 42713"/>
              </a:avLst>
            </a:prstGeom>
            <a:gradFill rotWithShape="1">
              <a:gsLst>
                <a:gs pos="0">
                  <a:srgbClr val="FFCC99"/>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grpSp>
      <p:sp>
        <p:nvSpPr>
          <p:cNvPr id="62" name="Rectangle 62"/>
          <p:cNvSpPr>
            <a:spLocks noChangeArrowheads="1"/>
          </p:cNvSpPr>
          <p:nvPr/>
        </p:nvSpPr>
        <p:spPr bwMode="auto">
          <a:xfrm>
            <a:off x="7786688" y="6572250"/>
            <a:ext cx="1357312"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p>
            <a:pPr algn="r">
              <a:spcBef>
                <a:spcPct val="50000"/>
              </a:spcBef>
            </a:pPr>
            <a:endParaRPr lang="ro-RO"/>
          </a:p>
        </p:txBody>
      </p:sp>
      <p:grpSp>
        <p:nvGrpSpPr>
          <p:cNvPr id="63" name="Group 4"/>
          <p:cNvGrpSpPr>
            <a:grpSpLocks/>
          </p:cNvGrpSpPr>
          <p:nvPr/>
        </p:nvGrpSpPr>
        <p:grpSpPr bwMode="auto">
          <a:xfrm>
            <a:off x="7354888" y="1794138"/>
            <a:ext cx="1789112" cy="4035425"/>
            <a:chOff x="96" y="1584"/>
            <a:chExt cx="1367" cy="2542"/>
          </a:xfrm>
        </p:grpSpPr>
        <p:sp>
          <p:nvSpPr>
            <p:cNvPr id="64" name="AutoShape 5"/>
            <p:cNvSpPr>
              <a:spLocks noChangeArrowheads="1"/>
            </p:cNvSpPr>
            <p:nvPr/>
          </p:nvSpPr>
          <p:spPr bwMode="gray">
            <a:xfrm>
              <a:off x="96" y="1778"/>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65" name="AutoShape 6"/>
            <p:cNvSpPr>
              <a:spLocks noChangeArrowheads="1"/>
            </p:cNvSpPr>
            <p:nvPr/>
          </p:nvSpPr>
          <p:spPr bwMode="gray">
            <a:xfrm>
              <a:off x="117" y="1783"/>
              <a:ext cx="1322" cy="1766"/>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66" name="AutoShape 7"/>
            <p:cNvSpPr>
              <a:spLocks noChangeArrowheads="1"/>
            </p:cNvSpPr>
            <p:nvPr/>
          </p:nvSpPr>
          <p:spPr bwMode="gray">
            <a:xfrm>
              <a:off x="128" y="3083"/>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67" name="AutoShape 8"/>
            <p:cNvSpPr>
              <a:spLocks noChangeArrowheads="1"/>
            </p:cNvSpPr>
            <p:nvPr/>
          </p:nvSpPr>
          <p:spPr bwMode="gray">
            <a:xfrm>
              <a:off x="128" y="1797"/>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68" name="AutoShape 9"/>
            <p:cNvSpPr>
              <a:spLocks noChangeArrowheads="1"/>
            </p:cNvSpPr>
            <p:nvPr/>
          </p:nvSpPr>
          <p:spPr bwMode="gray">
            <a:xfrm>
              <a:off x="100" y="3578"/>
              <a:ext cx="1363" cy="548"/>
            </a:xfrm>
            <a:prstGeom prst="roundRect">
              <a:avLst>
                <a:gd name="adj" fmla="val 40389"/>
              </a:avLst>
            </a:prstGeom>
            <a:gradFill rotWithShape="1">
              <a:gsLst>
                <a:gs pos="0">
                  <a:srgbClr val="3366FF"/>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69" name="AutoShape 10"/>
            <p:cNvSpPr>
              <a:spLocks noChangeArrowheads="1"/>
            </p:cNvSpPr>
            <p:nvPr/>
          </p:nvSpPr>
          <p:spPr bwMode="gray">
            <a:xfrm>
              <a:off x="128" y="3593"/>
              <a:ext cx="1304" cy="487"/>
            </a:xfrm>
            <a:prstGeom prst="roundRect">
              <a:avLst>
                <a:gd name="adj" fmla="val 45583"/>
              </a:avLst>
            </a:prstGeom>
            <a:gradFill rotWithShape="1">
              <a:gsLst>
                <a:gs pos="0">
                  <a:srgbClr val="7DAFD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grpSp>
          <p:nvGrpSpPr>
            <p:cNvPr id="70" name="Group 11"/>
            <p:cNvGrpSpPr>
              <a:grpSpLocks/>
            </p:cNvGrpSpPr>
            <p:nvPr/>
          </p:nvGrpSpPr>
          <p:grpSpPr bwMode="auto">
            <a:xfrm>
              <a:off x="565" y="1584"/>
              <a:ext cx="405" cy="405"/>
              <a:chOff x="1289" y="582"/>
              <a:chExt cx="668" cy="668"/>
            </a:xfrm>
          </p:grpSpPr>
          <p:sp>
            <p:nvSpPr>
              <p:cNvPr id="73" name="Oval 12"/>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a:spcBef>
                    <a:spcPct val="50000"/>
                  </a:spcBef>
                </a:pPr>
                <a:endParaRPr lang="ro-RO"/>
              </a:p>
            </p:txBody>
          </p:sp>
          <p:sp>
            <p:nvSpPr>
              <p:cNvPr id="74" name="Oval 1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75" name="Oval 1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76" name="Oval 1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sp>
            <p:nvSpPr>
              <p:cNvPr id="77" name="Oval 1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a:spcBef>
                    <a:spcPct val="50000"/>
                  </a:spcBef>
                </a:pPr>
                <a:endParaRPr lang="ro-RO"/>
              </a:p>
            </p:txBody>
          </p:sp>
        </p:grpSp>
        <p:sp>
          <p:nvSpPr>
            <p:cNvPr id="71" name="Text Box 17"/>
            <p:cNvSpPr txBox="1">
              <a:spLocks noChangeArrowheads="1"/>
            </p:cNvSpPr>
            <p:nvPr/>
          </p:nvSpPr>
          <p:spPr bwMode="gray">
            <a:xfrm>
              <a:off x="627" y="1642"/>
              <a:ext cx="2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rgbClr val="006666"/>
                  </a:solidFill>
                  <a:latin typeface="Arial" charset="0"/>
                </a:defRPr>
              </a:lvl1pPr>
              <a:lvl2pPr marL="742950" indent="-285750" eaLnBrk="0" hangingPunct="0">
                <a:defRPr sz="1400">
                  <a:solidFill>
                    <a:srgbClr val="006666"/>
                  </a:solidFill>
                  <a:latin typeface="Arial" charset="0"/>
                </a:defRPr>
              </a:lvl2pPr>
              <a:lvl3pPr marL="1143000" indent="-228600" eaLnBrk="0" hangingPunct="0">
                <a:defRPr sz="1400">
                  <a:solidFill>
                    <a:srgbClr val="006666"/>
                  </a:solidFill>
                  <a:latin typeface="Arial" charset="0"/>
                </a:defRPr>
              </a:lvl3pPr>
              <a:lvl4pPr marL="1600200" indent="-228600" eaLnBrk="0" hangingPunct="0">
                <a:defRPr sz="1400">
                  <a:solidFill>
                    <a:srgbClr val="006666"/>
                  </a:solidFill>
                  <a:latin typeface="Arial" charset="0"/>
                </a:defRPr>
              </a:lvl4pPr>
              <a:lvl5pPr marL="2057400" indent="-228600" eaLnBrk="0" hangingPunct="0">
                <a:defRPr sz="1400">
                  <a:solidFill>
                    <a:srgbClr val="006666"/>
                  </a:solidFill>
                  <a:latin typeface="Arial" charset="0"/>
                </a:defRPr>
              </a:lvl5pPr>
              <a:lvl6pPr marL="2514600" indent="-228600" eaLnBrk="0" fontAlgn="base" hangingPunct="0">
                <a:spcBef>
                  <a:spcPct val="0"/>
                </a:spcBef>
                <a:spcAft>
                  <a:spcPct val="0"/>
                </a:spcAft>
                <a:defRPr sz="1400">
                  <a:solidFill>
                    <a:srgbClr val="006666"/>
                  </a:solidFill>
                  <a:latin typeface="Arial" charset="0"/>
                </a:defRPr>
              </a:lvl6pPr>
              <a:lvl7pPr marL="2971800" indent="-228600" eaLnBrk="0" fontAlgn="base" hangingPunct="0">
                <a:spcBef>
                  <a:spcPct val="0"/>
                </a:spcBef>
                <a:spcAft>
                  <a:spcPct val="0"/>
                </a:spcAft>
                <a:defRPr sz="1400">
                  <a:solidFill>
                    <a:srgbClr val="006666"/>
                  </a:solidFill>
                  <a:latin typeface="Arial" charset="0"/>
                </a:defRPr>
              </a:lvl7pPr>
              <a:lvl8pPr marL="3429000" indent="-228600" eaLnBrk="0" fontAlgn="base" hangingPunct="0">
                <a:spcBef>
                  <a:spcPct val="0"/>
                </a:spcBef>
                <a:spcAft>
                  <a:spcPct val="0"/>
                </a:spcAft>
                <a:defRPr sz="1400">
                  <a:solidFill>
                    <a:srgbClr val="006666"/>
                  </a:solidFill>
                  <a:latin typeface="Arial" charset="0"/>
                </a:defRPr>
              </a:lvl8pPr>
              <a:lvl9pPr marL="3886200" indent="-228600" eaLnBrk="0" fontAlgn="base" hangingPunct="0">
                <a:spcBef>
                  <a:spcPct val="0"/>
                </a:spcBef>
                <a:spcAft>
                  <a:spcPct val="0"/>
                </a:spcAft>
                <a:defRPr sz="1400">
                  <a:solidFill>
                    <a:srgbClr val="006666"/>
                  </a:solidFill>
                  <a:latin typeface="Arial" charset="0"/>
                </a:defRPr>
              </a:lvl9pPr>
            </a:lstStyle>
            <a:p>
              <a:pPr algn="ctr" eaLnBrk="1" hangingPunct="1"/>
              <a:r>
                <a:rPr lang="en-US" sz="2400" dirty="0" smtClean="0">
                  <a:solidFill>
                    <a:srgbClr val="000000"/>
                  </a:solidFill>
                  <a:cs typeface="Arial" charset="0"/>
                </a:rPr>
                <a:t>5</a:t>
              </a:r>
              <a:endParaRPr lang="ro-RO" sz="1800" dirty="0">
                <a:solidFill>
                  <a:schemeClr val="tx1"/>
                </a:solidFill>
                <a:cs typeface="Arial" charset="0"/>
              </a:endParaRPr>
            </a:p>
          </p:txBody>
        </p:sp>
      </p:grpSp>
      <p:sp>
        <p:nvSpPr>
          <p:cNvPr id="78" name="TextBox 77"/>
          <p:cNvSpPr txBox="1"/>
          <p:nvPr/>
        </p:nvSpPr>
        <p:spPr>
          <a:xfrm>
            <a:off x="977738" y="6096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 activities:</a:t>
            </a:r>
            <a:endParaRPr lang="ro-RO" sz="3600" dirty="0">
              <a:solidFill>
                <a:srgbClr val="C00000"/>
              </a:solidFill>
              <a:latin typeface="Algerian" pitchFamily="82" charset="0"/>
            </a:endParaRPr>
          </a:p>
        </p:txBody>
      </p:sp>
      <p:sp>
        <p:nvSpPr>
          <p:cNvPr id="80" name="Rectangle 79"/>
          <p:cNvSpPr/>
          <p:nvPr/>
        </p:nvSpPr>
        <p:spPr>
          <a:xfrm>
            <a:off x="1945322" y="2834636"/>
            <a:ext cx="1510665" cy="1477328"/>
          </a:xfrm>
          <a:prstGeom prst="rect">
            <a:avLst/>
          </a:prstGeom>
        </p:spPr>
        <p:txBody>
          <a:bodyPr wrap="square">
            <a:spAutoFit/>
          </a:bodyPr>
          <a:lstStyle/>
          <a:p>
            <a:pPr algn="ctr"/>
            <a:r>
              <a:rPr lang="ro-RO" dirty="0" smtClean="0"/>
              <a:t>“</a:t>
            </a:r>
            <a:r>
              <a:rPr lang="ro-RO" dirty="0"/>
              <a:t>STEAM lessons and activities</a:t>
            </a:r>
            <a:r>
              <a:rPr lang="ro-RO" dirty="0" smtClean="0"/>
              <a:t>”</a:t>
            </a:r>
            <a:r>
              <a:rPr lang="en-US" dirty="0" smtClean="0"/>
              <a:t> – pupils’</a:t>
            </a:r>
          </a:p>
          <a:p>
            <a:pPr algn="ctr"/>
            <a:r>
              <a:rPr lang="en-US" dirty="0" smtClean="0"/>
              <a:t>exchange</a:t>
            </a:r>
            <a:r>
              <a:rPr lang="ro-RO" dirty="0" smtClean="0"/>
              <a:t> </a:t>
            </a:r>
            <a:endParaRPr lang="ro-RO" dirty="0"/>
          </a:p>
        </p:txBody>
      </p:sp>
      <p:sp>
        <p:nvSpPr>
          <p:cNvPr id="82" name="TextBox 81"/>
          <p:cNvSpPr txBox="1"/>
          <p:nvPr/>
        </p:nvSpPr>
        <p:spPr>
          <a:xfrm>
            <a:off x="3676476" y="2852208"/>
            <a:ext cx="1695048" cy="2031325"/>
          </a:xfrm>
          <a:prstGeom prst="rect">
            <a:avLst/>
          </a:prstGeom>
          <a:noFill/>
        </p:spPr>
        <p:txBody>
          <a:bodyPr wrap="square" rtlCol="0">
            <a:spAutoFit/>
          </a:bodyPr>
          <a:lstStyle/>
          <a:p>
            <a:pPr algn="ctr"/>
            <a:r>
              <a:rPr lang="ro-RO" dirty="0"/>
              <a:t>“Learning life skills through STEAM” – </a:t>
            </a:r>
            <a:r>
              <a:rPr lang="en-US" dirty="0"/>
              <a:t>pupils’</a:t>
            </a:r>
          </a:p>
          <a:p>
            <a:pPr algn="ctr"/>
            <a:r>
              <a:rPr lang="en-US" dirty="0"/>
              <a:t>exchange</a:t>
            </a:r>
            <a:r>
              <a:rPr lang="ro-RO" dirty="0"/>
              <a:t> </a:t>
            </a:r>
          </a:p>
          <a:p>
            <a:endParaRPr lang="en-US" dirty="0" smtClean="0"/>
          </a:p>
          <a:p>
            <a:endParaRPr lang="ro-RO" dirty="0"/>
          </a:p>
        </p:txBody>
      </p:sp>
      <p:sp>
        <p:nvSpPr>
          <p:cNvPr id="83" name="TextBox 82"/>
          <p:cNvSpPr txBox="1"/>
          <p:nvPr/>
        </p:nvSpPr>
        <p:spPr>
          <a:xfrm>
            <a:off x="5665762" y="2645762"/>
            <a:ext cx="1619736" cy="2308324"/>
          </a:xfrm>
          <a:prstGeom prst="rect">
            <a:avLst/>
          </a:prstGeom>
          <a:noFill/>
        </p:spPr>
        <p:txBody>
          <a:bodyPr wrap="square" rtlCol="0">
            <a:spAutoFit/>
          </a:bodyPr>
          <a:lstStyle/>
          <a:p>
            <a:pPr algn="ctr"/>
            <a:r>
              <a:rPr lang="ro-RO" dirty="0"/>
              <a:t>“Applying STEAM, developing learning motivation</a:t>
            </a:r>
            <a:r>
              <a:rPr lang="ro-RO" dirty="0" smtClean="0"/>
              <a:t>”</a:t>
            </a:r>
            <a:r>
              <a:rPr lang="en-US" dirty="0" smtClean="0"/>
              <a:t> - </a:t>
            </a:r>
            <a:r>
              <a:rPr lang="en-US" dirty="0"/>
              <a:t>pupils’</a:t>
            </a:r>
          </a:p>
          <a:p>
            <a:pPr algn="ctr"/>
            <a:r>
              <a:rPr lang="en-US" dirty="0"/>
              <a:t>exchange</a:t>
            </a:r>
            <a:r>
              <a:rPr lang="ro-RO" dirty="0"/>
              <a:t> </a:t>
            </a:r>
          </a:p>
          <a:p>
            <a:r>
              <a:rPr lang="ro-RO" dirty="0" smtClean="0"/>
              <a:t> </a:t>
            </a:r>
            <a:endParaRPr lang="ro-RO" dirty="0"/>
          </a:p>
        </p:txBody>
      </p:sp>
      <p:sp>
        <p:nvSpPr>
          <p:cNvPr id="84" name="TextBox 83"/>
          <p:cNvSpPr txBox="1"/>
          <p:nvPr/>
        </p:nvSpPr>
        <p:spPr>
          <a:xfrm>
            <a:off x="7437342" y="2873570"/>
            <a:ext cx="1706658" cy="1754326"/>
          </a:xfrm>
          <a:prstGeom prst="rect">
            <a:avLst/>
          </a:prstGeom>
          <a:noFill/>
        </p:spPr>
        <p:txBody>
          <a:bodyPr wrap="square" rtlCol="0">
            <a:spAutoFit/>
          </a:bodyPr>
          <a:lstStyle/>
          <a:p>
            <a:pPr algn="ctr"/>
            <a:r>
              <a:rPr lang="ro-RO" dirty="0"/>
              <a:t>“Life skills, STEAM approaches</a:t>
            </a:r>
            <a:r>
              <a:rPr lang="ro-RO" dirty="0" smtClean="0"/>
              <a:t>”</a:t>
            </a:r>
            <a:r>
              <a:rPr lang="en-US" dirty="0" smtClean="0"/>
              <a:t> - </a:t>
            </a:r>
            <a:r>
              <a:rPr lang="en-US" dirty="0"/>
              <a:t>pupils’</a:t>
            </a:r>
          </a:p>
          <a:p>
            <a:pPr algn="ctr"/>
            <a:r>
              <a:rPr lang="en-US" dirty="0"/>
              <a:t>exchange</a:t>
            </a:r>
            <a:r>
              <a:rPr lang="ro-RO" dirty="0"/>
              <a:t> </a:t>
            </a:r>
          </a:p>
          <a:p>
            <a:r>
              <a:rPr lang="ro-RO" dirty="0" smtClean="0"/>
              <a:t> </a:t>
            </a:r>
            <a:endParaRPr lang="ro-RO" dirty="0"/>
          </a:p>
        </p:txBody>
      </p:sp>
      <p:sp>
        <p:nvSpPr>
          <p:cNvPr id="85" name="TextBox 84"/>
          <p:cNvSpPr txBox="1"/>
          <p:nvPr/>
        </p:nvSpPr>
        <p:spPr>
          <a:xfrm>
            <a:off x="41881" y="2520758"/>
            <a:ext cx="1747232" cy="2031325"/>
          </a:xfrm>
          <a:prstGeom prst="rect">
            <a:avLst/>
          </a:prstGeom>
          <a:noFill/>
        </p:spPr>
        <p:txBody>
          <a:bodyPr wrap="square" rtlCol="0">
            <a:spAutoFit/>
          </a:bodyPr>
          <a:lstStyle/>
          <a:p>
            <a:pPr algn="ctr"/>
            <a:r>
              <a:rPr lang="ro-RO" dirty="0" smtClean="0"/>
              <a:t>STEAM</a:t>
            </a:r>
            <a:r>
              <a:rPr lang="en-US" dirty="0" smtClean="0"/>
              <a:t> </a:t>
            </a:r>
            <a:r>
              <a:rPr lang="ro-RO" dirty="0" smtClean="0"/>
              <a:t>as </a:t>
            </a:r>
            <a:r>
              <a:rPr lang="ro-RO" dirty="0"/>
              <a:t>an</a:t>
            </a:r>
          </a:p>
          <a:p>
            <a:pPr algn="ctr"/>
            <a:r>
              <a:rPr lang="en-US" dirty="0" smtClean="0"/>
              <a:t>a</a:t>
            </a:r>
            <a:r>
              <a:rPr lang="ro-RO" dirty="0" smtClean="0"/>
              <a:t>pproach</a:t>
            </a:r>
            <a:r>
              <a:rPr lang="en-US" dirty="0" smtClean="0"/>
              <a:t> </a:t>
            </a:r>
            <a:r>
              <a:rPr lang="ro-RO" dirty="0" smtClean="0"/>
              <a:t>for</a:t>
            </a:r>
            <a:endParaRPr lang="ro-RO" dirty="0"/>
          </a:p>
          <a:p>
            <a:pPr algn="ctr"/>
            <a:r>
              <a:rPr lang="ro-RO" dirty="0" smtClean="0"/>
              <a:t>developing</a:t>
            </a:r>
            <a:endParaRPr lang="ro-RO" dirty="0"/>
          </a:p>
          <a:p>
            <a:pPr algn="ctr"/>
            <a:r>
              <a:rPr lang="ro-RO" dirty="0"/>
              <a:t>essential</a:t>
            </a:r>
          </a:p>
          <a:p>
            <a:pPr algn="ctr"/>
            <a:r>
              <a:rPr lang="ro-RO" dirty="0"/>
              <a:t>life </a:t>
            </a:r>
            <a:r>
              <a:rPr lang="ro-RO" dirty="0" smtClean="0"/>
              <a:t>skills</a:t>
            </a:r>
            <a:r>
              <a:rPr lang="en-US" dirty="0" smtClean="0"/>
              <a:t> – training </a:t>
            </a:r>
          </a:p>
          <a:p>
            <a:pPr algn="ctr"/>
            <a:r>
              <a:rPr lang="en-US" dirty="0" smtClean="0"/>
              <a:t>course</a:t>
            </a:r>
            <a:endParaRPr lang="ro-RO" dirty="0"/>
          </a:p>
        </p:txBody>
      </p:sp>
      <p:sp>
        <p:nvSpPr>
          <p:cNvPr id="86" name="TextBox 85"/>
          <p:cNvSpPr txBox="1"/>
          <p:nvPr/>
        </p:nvSpPr>
        <p:spPr>
          <a:xfrm>
            <a:off x="152399" y="5257800"/>
            <a:ext cx="1596141" cy="646331"/>
          </a:xfrm>
          <a:prstGeom prst="rect">
            <a:avLst/>
          </a:prstGeom>
          <a:noFill/>
        </p:spPr>
        <p:txBody>
          <a:bodyPr wrap="square" rtlCol="0">
            <a:spAutoFit/>
          </a:bodyPr>
          <a:lstStyle/>
          <a:p>
            <a:r>
              <a:rPr lang="en-US" dirty="0" err="1" smtClean="0"/>
              <a:t>Suceava</a:t>
            </a:r>
            <a:r>
              <a:rPr lang="en-US" dirty="0" smtClean="0"/>
              <a:t>, RO</a:t>
            </a:r>
            <a:endParaRPr lang="ro-RO" dirty="0"/>
          </a:p>
          <a:p>
            <a:endParaRPr lang="ro-RO" dirty="0"/>
          </a:p>
        </p:txBody>
      </p:sp>
      <p:sp>
        <p:nvSpPr>
          <p:cNvPr id="87" name="TextBox 86"/>
          <p:cNvSpPr txBox="1"/>
          <p:nvPr/>
        </p:nvSpPr>
        <p:spPr>
          <a:xfrm>
            <a:off x="1945322" y="5257800"/>
            <a:ext cx="1510665" cy="369332"/>
          </a:xfrm>
          <a:prstGeom prst="rect">
            <a:avLst/>
          </a:prstGeom>
          <a:noFill/>
        </p:spPr>
        <p:txBody>
          <a:bodyPr wrap="square" rtlCol="0">
            <a:spAutoFit/>
          </a:bodyPr>
          <a:lstStyle/>
          <a:p>
            <a:pPr algn="ctr"/>
            <a:r>
              <a:rPr lang="ro-RO" dirty="0"/>
              <a:t>Vilnius, LT</a:t>
            </a:r>
          </a:p>
        </p:txBody>
      </p:sp>
      <p:sp>
        <p:nvSpPr>
          <p:cNvPr id="88" name="TextBox 87"/>
          <p:cNvSpPr txBox="1"/>
          <p:nvPr/>
        </p:nvSpPr>
        <p:spPr>
          <a:xfrm>
            <a:off x="3846767" y="5257799"/>
            <a:ext cx="1371600" cy="646331"/>
          </a:xfrm>
          <a:prstGeom prst="rect">
            <a:avLst/>
          </a:prstGeom>
          <a:noFill/>
        </p:spPr>
        <p:txBody>
          <a:bodyPr wrap="square" rtlCol="0">
            <a:spAutoFit/>
          </a:bodyPr>
          <a:lstStyle/>
          <a:p>
            <a:pPr algn="ctr"/>
            <a:r>
              <a:rPr lang="ro-RO" dirty="0"/>
              <a:t>Volos, GR</a:t>
            </a:r>
          </a:p>
          <a:p>
            <a:endParaRPr lang="ro-RO" dirty="0"/>
          </a:p>
        </p:txBody>
      </p:sp>
      <p:sp>
        <p:nvSpPr>
          <p:cNvPr id="89" name="TextBox 88"/>
          <p:cNvSpPr txBox="1"/>
          <p:nvPr/>
        </p:nvSpPr>
        <p:spPr>
          <a:xfrm>
            <a:off x="5591449" y="5257798"/>
            <a:ext cx="1619735" cy="646331"/>
          </a:xfrm>
          <a:prstGeom prst="rect">
            <a:avLst/>
          </a:prstGeom>
          <a:noFill/>
        </p:spPr>
        <p:txBody>
          <a:bodyPr wrap="square" rtlCol="0">
            <a:spAutoFit/>
          </a:bodyPr>
          <a:lstStyle/>
          <a:p>
            <a:pPr algn="ctr"/>
            <a:r>
              <a:rPr lang="ro-RO" dirty="0"/>
              <a:t>Sliven, BG</a:t>
            </a:r>
          </a:p>
          <a:p>
            <a:endParaRPr lang="ro-RO" dirty="0"/>
          </a:p>
        </p:txBody>
      </p:sp>
      <p:sp>
        <p:nvSpPr>
          <p:cNvPr id="90" name="TextBox 89"/>
          <p:cNvSpPr txBox="1"/>
          <p:nvPr/>
        </p:nvSpPr>
        <p:spPr>
          <a:xfrm>
            <a:off x="7437342" y="5257798"/>
            <a:ext cx="1675248" cy="369332"/>
          </a:xfrm>
          <a:prstGeom prst="rect">
            <a:avLst/>
          </a:prstGeom>
          <a:noFill/>
        </p:spPr>
        <p:txBody>
          <a:bodyPr wrap="square" rtlCol="0">
            <a:spAutoFit/>
          </a:bodyPr>
          <a:lstStyle/>
          <a:p>
            <a:pPr algn="ctr"/>
            <a:r>
              <a:rPr lang="ro-RO" dirty="0"/>
              <a:t>Ostra, RO</a:t>
            </a:r>
          </a:p>
        </p:txBody>
      </p:sp>
    </p:spTree>
    <p:extLst>
      <p:ext uri="{BB962C8B-B14F-4D97-AF65-F5344CB8AC3E}">
        <p14:creationId xmlns:p14="http://schemas.microsoft.com/office/powerpoint/2010/main" val="33101045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4"/>
          <p:cNvSpPr>
            <a:spLocks noChangeArrowheads="1"/>
          </p:cNvSpPr>
          <p:nvPr/>
        </p:nvSpPr>
        <p:spPr bwMode="gray">
          <a:xfrm rot="21286933">
            <a:off x="4516438" y="6140450"/>
            <a:ext cx="1524000" cy="417513"/>
          </a:xfrm>
          <a:prstGeom prst="ellipse">
            <a:avLst/>
          </a:prstGeom>
          <a:gradFill rotWithShape="1">
            <a:gsLst>
              <a:gs pos="0">
                <a:schemeClr val="bg2">
                  <a:alpha val="67000"/>
                </a:schemeClr>
              </a:gs>
              <a:gs pos="100000">
                <a:schemeClr val="accent1">
                  <a:alpha val="60001"/>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4" name="Oval 14"/>
          <p:cNvSpPr>
            <a:spLocks noChangeArrowheads="1"/>
          </p:cNvSpPr>
          <p:nvPr/>
        </p:nvSpPr>
        <p:spPr bwMode="gray">
          <a:xfrm rot="21286933">
            <a:off x="7604125" y="4926013"/>
            <a:ext cx="1524000" cy="417512"/>
          </a:xfrm>
          <a:prstGeom prst="ellipse">
            <a:avLst/>
          </a:prstGeom>
          <a:gradFill rotWithShape="1">
            <a:gsLst>
              <a:gs pos="0">
                <a:schemeClr val="bg2">
                  <a:alpha val="67000"/>
                </a:schemeClr>
              </a:gs>
              <a:gs pos="100000">
                <a:schemeClr val="accent1">
                  <a:alpha val="60001"/>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5" name="Oval 13"/>
          <p:cNvSpPr>
            <a:spLocks noChangeArrowheads="1"/>
          </p:cNvSpPr>
          <p:nvPr/>
        </p:nvSpPr>
        <p:spPr bwMode="gray">
          <a:xfrm rot="21286933">
            <a:off x="873125" y="4854575"/>
            <a:ext cx="1524000" cy="417513"/>
          </a:xfrm>
          <a:prstGeom prst="ellipse">
            <a:avLst/>
          </a:prstGeom>
          <a:gradFill rotWithShape="1">
            <a:gsLst>
              <a:gs pos="0">
                <a:schemeClr val="bg2">
                  <a:alpha val="67000"/>
                </a:schemeClr>
              </a:gs>
              <a:gs pos="100000">
                <a:schemeClr val="accent1">
                  <a:alpha val="60001"/>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6" name="Oval 14"/>
          <p:cNvSpPr>
            <a:spLocks noChangeArrowheads="1"/>
          </p:cNvSpPr>
          <p:nvPr/>
        </p:nvSpPr>
        <p:spPr bwMode="gray">
          <a:xfrm rot="21286933">
            <a:off x="2444750" y="5926138"/>
            <a:ext cx="1524000" cy="417512"/>
          </a:xfrm>
          <a:prstGeom prst="ellipse">
            <a:avLst/>
          </a:prstGeom>
          <a:gradFill rotWithShape="1">
            <a:gsLst>
              <a:gs pos="0">
                <a:schemeClr val="bg2">
                  <a:alpha val="67000"/>
                </a:schemeClr>
              </a:gs>
              <a:gs pos="100000">
                <a:schemeClr val="accent1">
                  <a:alpha val="60001"/>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7" name="Oval 15"/>
          <p:cNvSpPr>
            <a:spLocks noChangeArrowheads="1"/>
          </p:cNvSpPr>
          <p:nvPr/>
        </p:nvSpPr>
        <p:spPr bwMode="gray">
          <a:xfrm rot="21286933">
            <a:off x="6084888" y="6092825"/>
            <a:ext cx="1524000" cy="417513"/>
          </a:xfrm>
          <a:prstGeom prst="ellipse">
            <a:avLst/>
          </a:prstGeom>
          <a:gradFill rotWithShape="1">
            <a:gsLst>
              <a:gs pos="0">
                <a:schemeClr val="bg2">
                  <a:alpha val="67000"/>
                </a:schemeClr>
              </a:gs>
              <a:gs pos="100000">
                <a:schemeClr val="accent1">
                  <a:alpha val="60001"/>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8" name="Oval 16"/>
          <p:cNvSpPr>
            <a:spLocks noChangeArrowheads="1"/>
          </p:cNvSpPr>
          <p:nvPr/>
        </p:nvSpPr>
        <p:spPr bwMode="gray">
          <a:xfrm rot="21286933">
            <a:off x="7451725" y="4149725"/>
            <a:ext cx="1524000" cy="417513"/>
          </a:xfrm>
          <a:prstGeom prst="ellipse">
            <a:avLst/>
          </a:prstGeom>
          <a:gradFill rotWithShape="1">
            <a:gsLst>
              <a:gs pos="0">
                <a:schemeClr val="bg2">
                  <a:alpha val="67000"/>
                </a:schemeClr>
              </a:gs>
              <a:gs pos="100000">
                <a:schemeClr val="accent1">
                  <a:alpha val="60001"/>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9" name="Oval 17"/>
          <p:cNvSpPr>
            <a:spLocks noChangeArrowheads="1"/>
          </p:cNvSpPr>
          <p:nvPr/>
        </p:nvSpPr>
        <p:spPr bwMode="gray">
          <a:xfrm rot="21286933">
            <a:off x="5219700" y="2781300"/>
            <a:ext cx="1524000" cy="417513"/>
          </a:xfrm>
          <a:prstGeom prst="ellipse">
            <a:avLst/>
          </a:prstGeom>
          <a:gradFill rotWithShape="1">
            <a:gsLst>
              <a:gs pos="0">
                <a:schemeClr val="bg2">
                  <a:alpha val="67000"/>
                </a:schemeClr>
              </a:gs>
              <a:gs pos="100000">
                <a:schemeClr val="accent1">
                  <a:alpha val="60001"/>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10" name="Oval 18"/>
          <p:cNvSpPr>
            <a:spLocks noChangeArrowheads="1"/>
          </p:cNvSpPr>
          <p:nvPr/>
        </p:nvSpPr>
        <p:spPr bwMode="gray">
          <a:xfrm rot="21286933">
            <a:off x="2987675" y="2565400"/>
            <a:ext cx="1524000" cy="417513"/>
          </a:xfrm>
          <a:prstGeom prst="ellipse">
            <a:avLst/>
          </a:prstGeom>
          <a:gradFill rotWithShape="1">
            <a:gsLst>
              <a:gs pos="0">
                <a:schemeClr val="bg2">
                  <a:alpha val="67000"/>
                </a:schemeClr>
              </a:gs>
              <a:gs pos="100000">
                <a:schemeClr val="accent1">
                  <a:alpha val="60001"/>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11" name="Oval 12"/>
          <p:cNvSpPr>
            <a:spLocks noChangeArrowheads="1"/>
          </p:cNvSpPr>
          <p:nvPr/>
        </p:nvSpPr>
        <p:spPr bwMode="gray">
          <a:xfrm rot="21286933">
            <a:off x="1301750" y="3140075"/>
            <a:ext cx="1524000" cy="417513"/>
          </a:xfrm>
          <a:prstGeom prst="ellipse">
            <a:avLst/>
          </a:prstGeom>
          <a:gradFill rotWithShape="1">
            <a:gsLst>
              <a:gs pos="0">
                <a:schemeClr val="bg2">
                  <a:alpha val="67000"/>
                </a:schemeClr>
              </a:gs>
              <a:gs pos="100000">
                <a:schemeClr val="accent1">
                  <a:alpha val="60001"/>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spcBef>
                <a:spcPct val="50000"/>
              </a:spcBef>
            </a:pPr>
            <a:endParaRPr lang="ro-RO"/>
          </a:p>
        </p:txBody>
      </p:sp>
      <p:sp>
        <p:nvSpPr>
          <p:cNvPr id="12" name="Freeform 11"/>
          <p:cNvSpPr>
            <a:spLocks noEditPoints="1"/>
          </p:cNvSpPr>
          <p:nvPr/>
        </p:nvSpPr>
        <p:spPr bwMode="gray">
          <a:xfrm rot="316845">
            <a:off x="527050" y="2205038"/>
            <a:ext cx="7921625" cy="3798887"/>
          </a:xfrm>
          <a:custGeom>
            <a:avLst/>
            <a:gdLst>
              <a:gd name="T0" fmla="*/ 2147483647 w 4040"/>
              <a:gd name="T1" fmla="*/ 2147483647 h 1888"/>
              <a:gd name="T2" fmla="*/ 2147483647 w 4040"/>
              <a:gd name="T3" fmla="*/ 2147483647 h 1888"/>
              <a:gd name="T4" fmla="*/ 2147483647 w 4040"/>
              <a:gd name="T5" fmla="*/ 2147483647 h 1888"/>
              <a:gd name="T6" fmla="*/ 2147483647 w 4040"/>
              <a:gd name="T7" fmla="*/ 2147483647 h 1888"/>
              <a:gd name="T8" fmla="*/ 2147483647 w 4040"/>
              <a:gd name="T9" fmla="*/ 2147483647 h 1888"/>
              <a:gd name="T10" fmla="*/ 2147483647 w 4040"/>
              <a:gd name="T11" fmla="*/ 2147483647 h 1888"/>
              <a:gd name="T12" fmla="*/ 0 w 4040"/>
              <a:gd name="T13" fmla="*/ 2147483647 h 1888"/>
              <a:gd name="T14" fmla="*/ 2147483647 w 4040"/>
              <a:gd name="T15" fmla="*/ 2147483647 h 1888"/>
              <a:gd name="T16" fmla="*/ 2147483647 w 4040"/>
              <a:gd name="T17" fmla="*/ 2147483647 h 1888"/>
              <a:gd name="T18" fmla="*/ 2147483647 w 4040"/>
              <a:gd name="T19" fmla="*/ 2147483647 h 1888"/>
              <a:gd name="T20" fmla="*/ 2147483647 w 4040"/>
              <a:gd name="T21" fmla="*/ 2147483647 h 1888"/>
              <a:gd name="T22" fmla="*/ 2147483647 w 4040"/>
              <a:gd name="T23" fmla="*/ 2147483647 h 1888"/>
              <a:gd name="T24" fmla="*/ 2147483647 w 4040"/>
              <a:gd name="T25" fmla="*/ 2147483647 h 1888"/>
              <a:gd name="T26" fmla="*/ 2147483647 w 4040"/>
              <a:gd name="T27" fmla="*/ 2147483647 h 1888"/>
              <a:gd name="T28" fmla="*/ 2147483647 w 4040"/>
              <a:gd name="T29" fmla="*/ 2147483647 h 1888"/>
              <a:gd name="T30" fmla="*/ 2147483647 w 4040"/>
              <a:gd name="T31" fmla="*/ 2147483647 h 1888"/>
              <a:gd name="T32" fmla="*/ 2147483647 w 4040"/>
              <a:gd name="T33" fmla="*/ 2147483647 h 1888"/>
              <a:gd name="T34" fmla="*/ 2147483647 w 4040"/>
              <a:gd name="T35" fmla="*/ 2147483647 h 1888"/>
              <a:gd name="T36" fmla="*/ 2147483647 w 4040"/>
              <a:gd name="T37" fmla="*/ 2147483647 h 1888"/>
              <a:gd name="T38" fmla="*/ 2147483647 w 4040"/>
              <a:gd name="T39" fmla="*/ 2147483647 h 1888"/>
              <a:gd name="T40" fmla="*/ 2147483647 w 4040"/>
              <a:gd name="T41" fmla="*/ 2147483647 h 1888"/>
              <a:gd name="T42" fmla="*/ 2147483647 w 4040"/>
              <a:gd name="T43" fmla="*/ 2147483647 h 1888"/>
              <a:gd name="T44" fmla="*/ 2147483647 w 4040"/>
              <a:gd name="T45" fmla="*/ 2147483647 h 1888"/>
              <a:gd name="T46" fmla="*/ 2147483647 w 4040"/>
              <a:gd name="T47" fmla="*/ 2147483647 h 1888"/>
              <a:gd name="T48" fmla="*/ 2147483647 w 4040"/>
              <a:gd name="T49" fmla="*/ 2147483647 h 1888"/>
              <a:gd name="T50" fmla="*/ 2147483647 w 4040"/>
              <a:gd name="T51" fmla="*/ 2147483647 h 1888"/>
              <a:gd name="T52" fmla="*/ 2147483647 w 4040"/>
              <a:gd name="T53" fmla="*/ 0 h 1888"/>
              <a:gd name="T54" fmla="*/ 2147483647 w 4040"/>
              <a:gd name="T55" fmla="*/ 2147483647 h 1888"/>
              <a:gd name="T56" fmla="*/ 2147483647 w 4040"/>
              <a:gd name="T57" fmla="*/ 2147483647 h 1888"/>
              <a:gd name="T58" fmla="*/ 2147483647 w 4040"/>
              <a:gd name="T59" fmla="*/ 2147483647 h 1888"/>
              <a:gd name="T60" fmla="*/ 2147483647 w 4040"/>
              <a:gd name="T61" fmla="*/ 2147483647 h 1888"/>
              <a:gd name="T62" fmla="*/ 2147483647 w 4040"/>
              <a:gd name="T63" fmla="*/ 2147483647 h 1888"/>
              <a:gd name="T64" fmla="*/ 2147483647 w 4040"/>
              <a:gd name="T65" fmla="*/ 2147483647 h 1888"/>
              <a:gd name="T66" fmla="*/ 2147483647 w 4040"/>
              <a:gd name="T67" fmla="*/ 2147483647 h 1888"/>
              <a:gd name="T68" fmla="*/ 2147483647 w 4040"/>
              <a:gd name="T69" fmla="*/ 2147483647 h 1888"/>
              <a:gd name="T70" fmla="*/ 2147483647 w 4040"/>
              <a:gd name="T71" fmla="*/ 2147483647 h 1888"/>
              <a:gd name="T72" fmla="*/ 2147483647 w 4040"/>
              <a:gd name="T73" fmla="*/ 2147483647 h 1888"/>
              <a:gd name="T74" fmla="*/ 2147483647 w 4040"/>
              <a:gd name="T75" fmla="*/ 2147483647 h 1888"/>
              <a:gd name="T76" fmla="*/ 2147483647 w 4040"/>
              <a:gd name="T77" fmla="*/ 2147483647 h 1888"/>
              <a:gd name="T78" fmla="*/ 2147483647 w 4040"/>
              <a:gd name="T79" fmla="*/ 2147483647 h 1888"/>
              <a:gd name="T80" fmla="*/ 2147483647 w 4040"/>
              <a:gd name="T81" fmla="*/ 2147483647 h 1888"/>
              <a:gd name="T82" fmla="*/ 2147483647 w 4040"/>
              <a:gd name="T83" fmla="*/ 2147483647 h 1888"/>
              <a:gd name="T84" fmla="*/ 2147483647 w 4040"/>
              <a:gd name="T85" fmla="*/ 2147483647 h 1888"/>
              <a:gd name="T86" fmla="*/ 2147483647 w 4040"/>
              <a:gd name="T87" fmla="*/ 2147483647 h 1888"/>
              <a:gd name="T88" fmla="*/ 2147483647 w 4040"/>
              <a:gd name="T89" fmla="*/ 2147483647 h 1888"/>
              <a:gd name="T90" fmla="*/ 2147483647 w 4040"/>
              <a:gd name="T91" fmla="*/ 2147483647 h 1888"/>
              <a:gd name="T92" fmla="*/ 2147483647 w 4040"/>
              <a:gd name="T93" fmla="*/ 2147483647 h 1888"/>
              <a:gd name="T94" fmla="*/ 2147483647 w 4040"/>
              <a:gd name="T95" fmla="*/ 2147483647 h 1888"/>
              <a:gd name="T96" fmla="*/ 2147483647 w 4040"/>
              <a:gd name="T97" fmla="*/ 2147483647 h 1888"/>
              <a:gd name="T98" fmla="*/ 2147483647 w 4040"/>
              <a:gd name="T99" fmla="*/ 2147483647 h 1888"/>
              <a:gd name="T100" fmla="*/ 2147483647 w 4040"/>
              <a:gd name="T101" fmla="*/ 2147483647 h 1888"/>
              <a:gd name="T102" fmla="*/ 2147483647 w 4040"/>
              <a:gd name="T103" fmla="*/ 2147483647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0"/>
              <a:gd name="T157" fmla="*/ 0 h 1888"/>
              <a:gd name="T158" fmla="*/ 4040 w 4040"/>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FF9966">
                  <a:alpha val="26999"/>
                </a:srgbClr>
              </a:gs>
              <a:gs pos="100000">
                <a:schemeClr val="bg2">
                  <a:alpha val="62000"/>
                </a:schemeClr>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algn="r">
              <a:spcBef>
                <a:spcPct val="50000"/>
              </a:spcBef>
            </a:pPr>
            <a:endParaRPr lang="ro-RO"/>
          </a:p>
        </p:txBody>
      </p:sp>
      <p:sp>
        <p:nvSpPr>
          <p:cNvPr id="13" name="Oval 4"/>
          <p:cNvSpPr>
            <a:spLocks noChangeArrowheads="1"/>
          </p:cNvSpPr>
          <p:nvPr/>
        </p:nvSpPr>
        <p:spPr bwMode="gray">
          <a:xfrm>
            <a:off x="571500" y="1857375"/>
            <a:ext cx="1771650" cy="1720850"/>
          </a:xfrm>
          <a:prstGeom prst="ellipse">
            <a:avLst/>
          </a:prstGeom>
          <a:gradFill rotWithShape="1">
            <a:gsLst>
              <a:gs pos="0">
                <a:srgbClr val="FFF6E9"/>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algn="ctr"/>
            <a:r>
              <a:rPr lang="en-US" sz="1800" dirty="0" smtClean="0">
                <a:solidFill>
                  <a:schemeClr val="tx1"/>
                </a:solidFill>
              </a:rPr>
              <a:t>common leaflet</a:t>
            </a:r>
            <a:endParaRPr lang="en-US" sz="1800" dirty="0">
              <a:solidFill>
                <a:schemeClr val="tx1"/>
              </a:solidFill>
            </a:endParaRPr>
          </a:p>
        </p:txBody>
      </p:sp>
      <p:sp>
        <p:nvSpPr>
          <p:cNvPr id="14" name="Oval 5"/>
          <p:cNvSpPr>
            <a:spLocks noChangeArrowheads="1"/>
          </p:cNvSpPr>
          <p:nvPr/>
        </p:nvSpPr>
        <p:spPr bwMode="gray">
          <a:xfrm>
            <a:off x="4429125" y="1428750"/>
            <a:ext cx="1771650" cy="1720850"/>
          </a:xfrm>
          <a:prstGeom prst="ellipse">
            <a:avLst/>
          </a:prstGeom>
          <a:gradFill rotWithShape="1">
            <a:gsLst>
              <a:gs pos="0">
                <a:srgbClr val="FFF0F0"/>
              </a:gs>
              <a:gs pos="100000">
                <a:srgbClr val="FF5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80000"/>
              </a:lnSpc>
              <a:spcBef>
                <a:spcPct val="20000"/>
              </a:spcBef>
            </a:pPr>
            <a:r>
              <a:rPr lang="en-US" dirty="0" err="1" smtClean="0"/>
              <a:t>pupils’p</a:t>
            </a:r>
            <a:endParaRPr lang="en-US" dirty="0" smtClean="0"/>
          </a:p>
          <a:p>
            <a:pPr algn="ctr">
              <a:lnSpc>
                <a:spcPct val="80000"/>
              </a:lnSpc>
              <a:spcBef>
                <a:spcPct val="20000"/>
              </a:spcBef>
            </a:pPr>
            <a:r>
              <a:rPr lang="en-US" sz="1800" dirty="0" err="1" smtClean="0">
                <a:solidFill>
                  <a:schemeClr val="tx1"/>
                </a:solidFill>
              </a:rPr>
              <a:t>ortfolios</a:t>
            </a:r>
            <a:endParaRPr lang="en-US" sz="1800" dirty="0">
              <a:solidFill>
                <a:schemeClr val="tx1"/>
              </a:solidFill>
            </a:endParaRPr>
          </a:p>
        </p:txBody>
      </p:sp>
      <p:sp>
        <p:nvSpPr>
          <p:cNvPr id="15" name="Oval 6"/>
          <p:cNvSpPr>
            <a:spLocks noChangeArrowheads="1"/>
          </p:cNvSpPr>
          <p:nvPr/>
        </p:nvSpPr>
        <p:spPr bwMode="gray">
          <a:xfrm>
            <a:off x="214313" y="3571875"/>
            <a:ext cx="1771650" cy="1720850"/>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p:spPr>
        <p:txBody>
          <a:bodyPr wrap="none" anchor="ctr"/>
          <a:lstStyle/>
          <a:p>
            <a:pPr algn="ctr">
              <a:lnSpc>
                <a:spcPct val="80000"/>
              </a:lnSpc>
              <a:spcBef>
                <a:spcPct val="20000"/>
              </a:spcBef>
            </a:pPr>
            <a:r>
              <a:rPr lang="en-US" dirty="0"/>
              <a:t>European </a:t>
            </a:r>
          </a:p>
          <a:p>
            <a:pPr algn="ctr">
              <a:lnSpc>
                <a:spcPct val="80000"/>
              </a:lnSpc>
              <a:spcBef>
                <a:spcPct val="20000"/>
              </a:spcBef>
            </a:pPr>
            <a:r>
              <a:rPr lang="en-US" dirty="0"/>
              <a:t>conference</a:t>
            </a:r>
          </a:p>
        </p:txBody>
      </p:sp>
      <p:sp>
        <p:nvSpPr>
          <p:cNvPr id="16" name="Oval 7"/>
          <p:cNvSpPr>
            <a:spLocks noChangeArrowheads="1"/>
          </p:cNvSpPr>
          <p:nvPr/>
        </p:nvSpPr>
        <p:spPr bwMode="gray">
          <a:xfrm>
            <a:off x="5715000" y="4786313"/>
            <a:ext cx="1771650" cy="1720850"/>
          </a:xfrm>
          <a:prstGeom prst="ellipse">
            <a:avLst/>
          </a:prstGeom>
          <a:gradFill rotWithShape="1">
            <a:gsLst>
              <a:gs pos="0">
                <a:srgbClr val="FFFFFF"/>
              </a:gs>
              <a:gs pos="100000">
                <a:srgbClr val="008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80000"/>
              </a:lnSpc>
              <a:spcBef>
                <a:spcPct val="20000"/>
              </a:spcBef>
            </a:pPr>
            <a:r>
              <a:rPr lang="en-US" sz="1800" dirty="0" smtClean="0">
                <a:solidFill>
                  <a:schemeClr val="tx1"/>
                </a:solidFill>
              </a:rPr>
              <a:t>project’s</a:t>
            </a:r>
            <a:endParaRPr lang="en-US" sz="1800" dirty="0">
              <a:solidFill>
                <a:schemeClr val="tx1"/>
              </a:solidFill>
            </a:endParaRPr>
          </a:p>
          <a:p>
            <a:pPr algn="ctr">
              <a:lnSpc>
                <a:spcPct val="80000"/>
              </a:lnSpc>
              <a:spcBef>
                <a:spcPct val="20000"/>
              </a:spcBef>
            </a:pPr>
            <a:r>
              <a:rPr lang="en-US" sz="1800" dirty="0">
                <a:solidFill>
                  <a:schemeClr val="tx1"/>
                </a:solidFill>
              </a:rPr>
              <a:t>website</a:t>
            </a:r>
          </a:p>
        </p:txBody>
      </p:sp>
      <p:sp>
        <p:nvSpPr>
          <p:cNvPr id="17" name="Oval 8"/>
          <p:cNvSpPr>
            <a:spLocks noChangeArrowheads="1"/>
          </p:cNvSpPr>
          <p:nvPr/>
        </p:nvSpPr>
        <p:spPr bwMode="gray">
          <a:xfrm>
            <a:off x="2411413" y="1268413"/>
            <a:ext cx="1771650" cy="1720850"/>
          </a:xfrm>
          <a:prstGeom prst="ellipse">
            <a:avLst/>
          </a:prstGeom>
          <a:gradFill rotWithShape="1">
            <a:gsLst>
              <a:gs pos="0">
                <a:srgbClr val="FFF6F2"/>
              </a:gs>
              <a:gs pos="100000">
                <a:srgbClr val="FF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18000" rIns="18000" anchor="ctr"/>
          <a:lstStyle/>
          <a:p>
            <a:pPr algn="ctr"/>
            <a:r>
              <a:rPr lang="en-US" sz="1800" dirty="0" smtClean="0">
                <a:solidFill>
                  <a:schemeClr val="tx1"/>
                </a:solidFill>
              </a:rPr>
              <a:t>Erasmus+ corner in each school</a:t>
            </a:r>
            <a:endParaRPr lang="en-US" sz="1800" dirty="0">
              <a:solidFill>
                <a:schemeClr val="tx1"/>
              </a:solidFill>
            </a:endParaRPr>
          </a:p>
        </p:txBody>
      </p:sp>
      <p:sp>
        <p:nvSpPr>
          <p:cNvPr id="18" name="Oval 9"/>
          <p:cNvSpPr>
            <a:spLocks noChangeArrowheads="1"/>
          </p:cNvSpPr>
          <p:nvPr/>
        </p:nvSpPr>
        <p:spPr bwMode="gray">
          <a:xfrm>
            <a:off x="7143750" y="3643313"/>
            <a:ext cx="1771650" cy="1720850"/>
          </a:xfrm>
          <a:prstGeom prst="ellipse">
            <a:avLst/>
          </a:prstGeom>
          <a:gradFill rotWithShape="1">
            <a:gsLst>
              <a:gs pos="0">
                <a:schemeClr val="accent2">
                  <a:gamma/>
                  <a:tint val="0"/>
                  <a:invGamma/>
                </a:schemeClr>
              </a:gs>
              <a:gs pos="100000">
                <a:schemeClr val="accent2"/>
              </a:gs>
            </a:gsLst>
            <a:path path="shape">
              <a:fillToRect l="50000" t="50000" r="50000" b="50000"/>
            </a:path>
          </a:gradFill>
          <a:ln>
            <a:noFill/>
          </a:ln>
          <a:effectLst/>
          <a:extLst/>
        </p:spPr>
        <p:txBody>
          <a:bodyPr wrap="none" anchor="ctr"/>
          <a:lstStyle/>
          <a:p>
            <a:pPr algn="ctr">
              <a:lnSpc>
                <a:spcPct val="80000"/>
              </a:lnSpc>
              <a:spcBef>
                <a:spcPct val="20000"/>
              </a:spcBef>
              <a:defRPr/>
            </a:pPr>
            <a:r>
              <a:rPr lang="en-US" sz="1800" dirty="0" smtClean="0">
                <a:solidFill>
                  <a:schemeClr val="tx1"/>
                </a:solidFill>
              </a:rPr>
              <a:t>learning </a:t>
            </a:r>
          </a:p>
          <a:p>
            <a:pPr algn="ctr">
              <a:lnSpc>
                <a:spcPct val="80000"/>
              </a:lnSpc>
              <a:spcBef>
                <a:spcPct val="20000"/>
              </a:spcBef>
              <a:defRPr/>
            </a:pPr>
            <a:r>
              <a:rPr lang="en-US" sz="1800" dirty="0" smtClean="0">
                <a:solidFill>
                  <a:schemeClr val="tx1"/>
                </a:solidFill>
              </a:rPr>
              <a:t>platform</a:t>
            </a:r>
            <a:endParaRPr lang="en-US" sz="1800" dirty="0">
              <a:solidFill>
                <a:schemeClr val="tx1"/>
              </a:solidFill>
            </a:endParaRPr>
          </a:p>
        </p:txBody>
      </p:sp>
      <p:sp>
        <p:nvSpPr>
          <p:cNvPr id="19" name="Oval 10"/>
          <p:cNvSpPr>
            <a:spLocks noChangeArrowheads="1"/>
          </p:cNvSpPr>
          <p:nvPr/>
        </p:nvSpPr>
        <p:spPr bwMode="gray">
          <a:xfrm>
            <a:off x="6215063" y="2000250"/>
            <a:ext cx="1771650" cy="1720850"/>
          </a:xfrm>
          <a:prstGeom prst="ellipse">
            <a:avLst/>
          </a:prstGeom>
          <a:gradFill rotWithShape="1">
            <a:gsLst>
              <a:gs pos="0">
                <a:srgbClr val="FFFFFF"/>
              </a:gs>
              <a:gs pos="100000">
                <a:srgbClr val="FF33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80000"/>
              </a:lnSpc>
              <a:spcBef>
                <a:spcPct val="20000"/>
              </a:spcBef>
            </a:pPr>
            <a:r>
              <a:rPr lang="en-US" sz="1800" dirty="0" smtClean="0">
                <a:solidFill>
                  <a:schemeClr val="tx1"/>
                </a:solidFill>
              </a:rPr>
              <a:t>STEAM lessons</a:t>
            </a:r>
            <a:endParaRPr lang="en-US" sz="1800" dirty="0">
              <a:solidFill>
                <a:schemeClr val="tx1"/>
              </a:solidFill>
            </a:endParaRPr>
          </a:p>
        </p:txBody>
      </p:sp>
      <p:sp>
        <p:nvSpPr>
          <p:cNvPr id="20" name="Rectangle 17"/>
          <p:cNvSpPr>
            <a:spLocks noChangeArrowheads="1"/>
          </p:cNvSpPr>
          <p:nvPr/>
        </p:nvSpPr>
        <p:spPr bwMode="auto">
          <a:xfrm>
            <a:off x="7786688" y="6572250"/>
            <a:ext cx="1357312"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p>
            <a:pPr algn="r">
              <a:spcBef>
                <a:spcPct val="50000"/>
              </a:spcBef>
            </a:pPr>
            <a:endParaRPr lang="ro-RO"/>
          </a:p>
        </p:txBody>
      </p:sp>
      <p:sp>
        <p:nvSpPr>
          <p:cNvPr id="21" name="Oval 8"/>
          <p:cNvSpPr>
            <a:spLocks noChangeArrowheads="1"/>
          </p:cNvSpPr>
          <p:nvPr/>
        </p:nvSpPr>
        <p:spPr bwMode="gray">
          <a:xfrm>
            <a:off x="1928813" y="4643438"/>
            <a:ext cx="1771650" cy="1720850"/>
          </a:xfrm>
          <a:prstGeom prst="ellipse">
            <a:avLst/>
          </a:prstGeom>
          <a:gradFill rotWithShape="1">
            <a:gsLst>
              <a:gs pos="0">
                <a:srgbClr val="FFF6F2"/>
              </a:gs>
              <a:gs pos="100000">
                <a:srgbClr val="FF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18000" rIns="18000" anchor="ctr"/>
          <a:lstStyle/>
          <a:p>
            <a:pPr algn="ctr"/>
            <a:r>
              <a:rPr lang="en-US" sz="1800" dirty="0" smtClean="0">
                <a:solidFill>
                  <a:schemeClr val="tx1"/>
                </a:solidFill>
              </a:rPr>
              <a:t>training </a:t>
            </a:r>
          </a:p>
          <a:p>
            <a:pPr algn="ctr"/>
            <a:r>
              <a:rPr lang="en-US" sz="1800" dirty="0" smtClean="0">
                <a:solidFill>
                  <a:schemeClr val="tx1"/>
                </a:solidFill>
              </a:rPr>
              <a:t>kit</a:t>
            </a:r>
            <a:endParaRPr lang="en-US" sz="1800" dirty="0">
              <a:solidFill>
                <a:schemeClr val="tx1"/>
              </a:solidFill>
            </a:endParaRPr>
          </a:p>
        </p:txBody>
      </p:sp>
      <p:sp>
        <p:nvSpPr>
          <p:cNvPr id="22" name="Oval 5"/>
          <p:cNvSpPr>
            <a:spLocks noChangeArrowheads="1"/>
          </p:cNvSpPr>
          <p:nvPr/>
        </p:nvSpPr>
        <p:spPr bwMode="gray">
          <a:xfrm>
            <a:off x="3786188" y="4857750"/>
            <a:ext cx="1771650" cy="1720850"/>
          </a:xfrm>
          <a:prstGeom prst="ellipse">
            <a:avLst/>
          </a:prstGeom>
          <a:gradFill rotWithShape="1">
            <a:gsLst>
              <a:gs pos="0">
                <a:srgbClr val="FFF0F0"/>
              </a:gs>
              <a:gs pos="100000">
                <a:srgbClr val="FF5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80000"/>
              </a:lnSpc>
              <a:spcBef>
                <a:spcPct val="20000"/>
              </a:spcBef>
            </a:pPr>
            <a:r>
              <a:rPr lang="en-US" dirty="0" smtClean="0"/>
              <a:t>set of </a:t>
            </a:r>
          </a:p>
          <a:p>
            <a:pPr algn="ctr">
              <a:lnSpc>
                <a:spcPct val="80000"/>
              </a:lnSpc>
              <a:spcBef>
                <a:spcPct val="20000"/>
              </a:spcBef>
            </a:pPr>
            <a:r>
              <a:rPr lang="en-US" dirty="0" smtClean="0"/>
              <a:t>STEAM </a:t>
            </a:r>
          </a:p>
          <a:p>
            <a:pPr algn="ctr">
              <a:lnSpc>
                <a:spcPct val="80000"/>
              </a:lnSpc>
              <a:spcBef>
                <a:spcPct val="20000"/>
              </a:spcBef>
            </a:pPr>
            <a:r>
              <a:rPr lang="en-US" smtClean="0"/>
              <a:t>model </a:t>
            </a:r>
            <a:endParaRPr lang="en-US" dirty="0" smtClean="0"/>
          </a:p>
          <a:p>
            <a:pPr algn="ctr">
              <a:lnSpc>
                <a:spcPct val="80000"/>
              </a:lnSpc>
              <a:spcBef>
                <a:spcPct val="20000"/>
              </a:spcBef>
            </a:pPr>
            <a:r>
              <a:rPr lang="en-US" dirty="0" smtClean="0"/>
              <a:t>lessons</a:t>
            </a:r>
            <a:endParaRPr lang="en-US" sz="1800" dirty="0">
              <a:solidFill>
                <a:schemeClr val="tx1"/>
              </a:solidFill>
            </a:endParaRPr>
          </a:p>
        </p:txBody>
      </p:sp>
      <p:sp>
        <p:nvSpPr>
          <p:cNvPr id="23" name="Oval 9"/>
          <p:cNvSpPr>
            <a:spLocks noChangeArrowheads="1"/>
          </p:cNvSpPr>
          <p:nvPr/>
        </p:nvSpPr>
        <p:spPr bwMode="gray">
          <a:xfrm>
            <a:off x="2500313" y="3429000"/>
            <a:ext cx="3857625" cy="1285875"/>
          </a:xfrm>
          <a:prstGeom prst="ellipse">
            <a:avLst/>
          </a:prstGeom>
          <a:gradFill rotWithShape="1">
            <a:gsLst>
              <a:gs pos="0">
                <a:schemeClr val="accent2">
                  <a:gamma/>
                  <a:tint val="0"/>
                  <a:invGamma/>
                </a:schemeClr>
              </a:gs>
              <a:gs pos="100000">
                <a:schemeClr val="accent2"/>
              </a:gs>
            </a:gsLst>
            <a:path path="shape">
              <a:fillToRect l="50000" t="50000" r="50000" b="50000"/>
            </a:path>
          </a:gradFill>
          <a:ln>
            <a:noFill/>
          </a:ln>
          <a:effectLst/>
          <a:extLst/>
        </p:spPr>
        <p:txBody>
          <a:bodyPr wrap="none" anchor="ctr"/>
          <a:lstStyle/>
          <a:p>
            <a:pPr algn="ctr">
              <a:lnSpc>
                <a:spcPct val="80000"/>
              </a:lnSpc>
              <a:spcBef>
                <a:spcPct val="20000"/>
              </a:spcBef>
              <a:defRPr/>
            </a:pPr>
            <a:r>
              <a:rPr lang="en-US" sz="1800" b="1" dirty="0" smtClean="0">
                <a:solidFill>
                  <a:schemeClr val="tx1"/>
                </a:solidFill>
              </a:rPr>
              <a:t>Project products:</a:t>
            </a:r>
            <a:endParaRPr lang="en-US" sz="1800" b="1" dirty="0">
              <a:solidFill>
                <a:schemeClr val="tx1"/>
              </a:solidFill>
            </a:endParaRPr>
          </a:p>
        </p:txBody>
      </p:sp>
      <p:sp>
        <p:nvSpPr>
          <p:cNvPr id="24" name="TextBox 23"/>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Tree>
    <p:extLst>
      <p:ext uri="{BB962C8B-B14F-4D97-AF65-F5344CB8AC3E}">
        <p14:creationId xmlns:p14="http://schemas.microsoft.com/office/powerpoint/2010/main" val="16451368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p:cNvSpPr>
            <a:spLocks noEditPoints="1"/>
          </p:cNvSpPr>
          <p:nvPr/>
        </p:nvSpPr>
        <p:spPr bwMode="gray">
          <a:xfrm rot="316845">
            <a:off x="730250" y="1714500"/>
            <a:ext cx="7921625" cy="3798888"/>
          </a:xfrm>
          <a:custGeom>
            <a:avLst/>
            <a:gdLst>
              <a:gd name="T0" fmla="*/ 2147483647 w 4040"/>
              <a:gd name="T1" fmla="*/ 2147483647 h 1888"/>
              <a:gd name="T2" fmla="*/ 2147483647 w 4040"/>
              <a:gd name="T3" fmla="*/ 2147483647 h 1888"/>
              <a:gd name="T4" fmla="*/ 2147483647 w 4040"/>
              <a:gd name="T5" fmla="*/ 2147483647 h 1888"/>
              <a:gd name="T6" fmla="*/ 2147483647 w 4040"/>
              <a:gd name="T7" fmla="*/ 2147483647 h 1888"/>
              <a:gd name="T8" fmla="*/ 2147483647 w 4040"/>
              <a:gd name="T9" fmla="*/ 2147483647 h 1888"/>
              <a:gd name="T10" fmla="*/ 2147483647 w 4040"/>
              <a:gd name="T11" fmla="*/ 2147483647 h 1888"/>
              <a:gd name="T12" fmla="*/ 0 w 4040"/>
              <a:gd name="T13" fmla="*/ 2147483647 h 1888"/>
              <a:gd name="T14" fmla="*/ 2147483647 w 4040"/>
              <a:gd name="T15" fmla="*/ 2147483647 h 1888"/>
              <a:gd name="T16" fmla="*/ 2147483647 w 4040"/>
              <a:gd name="T17" fmla="*/ 2147483647 h 1888"/>
              <a:gd name="T18" fmla="*/ 2147483647 w 4040"/>
              <a:gd name="T19" fmla="*/ 2147483647 h 1888"/>
              <a:gd name="T20" fmla="*/ 2147483647 w 4040"/>
              <a:gd name="T21" fmla="*/ 2147483647 h 1888"/>
              <a:gd name="T22" fmla="*/ 2147483647 w 4040"/>
              <a:gd name="T23" fmla="*/ 2147483647 h 1888"/>
              <a:gd name="T24" fmla="*/ 2147483647 w 4040"/>
              <a:gd name="T25" fmla="*/ 2147483647 h 1888"/>
              <a:gd name="T26" fmla="*/ 2147483647 w 4040"/>
              <a:gd name="T27" fmla="*/ 2147483647 h 1888"/>
              <a:gd name="T28" fmla="*/ 2147483647 w 4040"/>
              <a:gd name="T29" fmla="*/ 2147483647 h 1888"/>
              <a:gd name="T30" fmla="*/ 2147483647 w 4040"/>
              <a:gd name="T31" fmla="*/ 2147483647 h 1888"/>
              <a:gd name="T32" fmla="*/ 2147483647 w 4040"/>
              <a:gd name="T33" fmla="*/ 2147483647 h 1888"/>
              <a:gd name="T34" fmla="*/ 2147483647 w 4040"/>
              <a:gd name="T35" fmla="*/ 2147483647 h 1888"/>
              <a:gd name="T36" fmla="*/ 2147483647 w 4040"/>
              <a:gd name="T37" fmla="*/ 2147483647 h 1888"/>
              <a:gd name="T38" fmla="*/ 2147483647 w 4040"/>
              <a:gd name="T39" fmla="*/ 2147483647 h 1888"/>
              <a:gd name="T40" fmla="*/ 2147483647 w 4040"/>
              <a:gd name="T41" fmla="*/ 2147483647 h 1888"/>
              <a:gd name="T42" fmla="*/ 2147483647 w 4040"/>
              <a:gd name="T43" fmla="*/ 2147483647 h 1888"/>
              <a:gd name="T44" fmla="*/ 2147483647 w 4040"/>
              <a:gd name="T45" fmla="*/ 2147483647 h 1888"/>
              <a:gd name="T46" fmla="*/ 2147483647 w 4040"/>
              <a:gd name="T47" fmla="*/ 2147483647 h 1888"/>
              <a:gd name="T48" fmla="*/ 2147483647 w 4040"/>
              <a:gd name="T49" fmla="*/ 2147483647 h 1888"/>
              <a:gd name="T50" fmla="*/ 2147483647 w 4040"/>
              <a:gd name="T51" fmla="*/ 2147483647 h 1888"/>
              <a:gd name="T52" fmla="*/ 2147483647 w 4040"/>
              <a:gd name="T53" fmla="*/ 0 h 1888"/>
              <a:gd name="T54" fmla="*/ 2147483647 w 4040"/>
              <a:gd name="T55" fmla="*/ 2147483647 h 1888"/>
              <a:gd name="T56" fmla="*/ 2147483647 w 4040"/>
              <a:gd name="T57" fmla="*/ 2147483647 h 1888"/>
              <a:gd name="T58" fmla="*/ 2147483647 w 4040"/>
              <a:gd name="T59" fmla="*/ 2147483647 h 1888"/>
              <a:gd name="T60" fmla="*/ 2147483647 w 4040"/>
              <a:gd name="T61" fmla="*/ 2147483647 h 1888"/>
              <a:gd name="T62" fmla="*/ 2147483647 w 4040"/>
              <a:gd name="T63" fmla="*/ 2147483647 h 1888"/>
              <a:gd name="T64" fmla="*/ 2147483647 w 4040"/>
              <a:gd name="T65" fmla="*/ 2147483647 h 1888"/>
              <a:gd name="T66" fmla="*/ 2147483647 w 4040"/>
              <a:gd name="T67" fmla="*/ 2147483647 h 1888"/>
              <a:gd name="T68" fmla="*/ 2147483647 w 4040"/>
              <a:gd name="T69" fmla="*/ 2147483647 h 1888"/>
              <a:gd name="T70" fmla="*/ 2147483647 w 4040"/>
              <a:gd name="T71" fmla="*/ 2147483647 h 1888"/>
              <a:gd name="T72" fmla="*/ 2147483647 w 4040"/>
              <a:gd name="T73" fmla="*/ 2147483647 h 1888"/>
              <a:gd name="T74" fmla="*/ 2147483647 w 4040"/>
              <a:gd name="T75" fmla="*/ 2147483647 h 1888"/>
              <a:gd name="T76" fmla="*/ 2147483647 w 4040"/>
              <a:gd name="T77" fmla="*/ 2147483647 h 1888"/>
              <a:gd name="T78" fmla="*/ 2147483647 w 4040"/>
              <a:gd name="T79" fmla="*/ 2147483647 h 1888"/>
              <a:gd name="T80" fmla="*/ 2147483647 w 4040"/>
              <a:gd name="T81" fmla="*/ 2147483647 h 1888"/>
              <a:gd name="T82" fmla="*/ 2147483647 w 4040"/>
              <a:gd name="T83" fmla="*/ 2147483647 h 1888"/>
              <a:gd name="T84" fmla="*/ 2147483647 w 4040"/>
              <a:gd name="T85" fmla="*/ 2147483647 h 1888"/>
              <a:gd name="T86" fmla="*/ 2147483647 w 4040"/>
              <a:gd name="T87" fmla="*/ 2147483647 h 1888"/>
              <a:gd name="T88" fmla="*/ 2147483647 w 4040"/>
              <a:gd name="T89" fmla="*/ 2147483647 h 1888"/>
              <a:gd name="T90" fmla="*/ 2147483647 w 4040"/>
              <a:gd name="T91" fmla="*/ 2147483647 h 1888"/>
              <a:gd name="T92" fmla="*/ 2147483647 w 4040"/>
              <a:gd name="T93" fmla="*/ 2147483647 h 1888"/>
              <a:gd name="T94" fmla="*/ 2147483647 w 4040"/>
              <a:gd name="T95" fmla="*/ 2147483647 h 1888"/>
              <a:gd name="T96" fmla="*/ 2147483647 w 4040"/>
              <a:gd name="T97" fmla="*/ 2147483647 h 1888"/>
              <a:gd name="T98" fmla="*/ 2147483647 w 4040"/>
              <a:gd name="T99" fmla="*/ 2147483647 h 1888"/>
              <a:gd name="T100" fmla="*/ 2147483647 w 4040"/>
              <a:gd name="T101" fmla="*/ 2147483647 h 1888"/>
              <a:gd name="T102" fmla="*/ 2147483647 w 4040"/>
              <a:gd name="T103" fmla="*/ 2147483647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0"/>
              <a:gd name="T157" fmla="*/ 0 h 1888"/>
              <a:gd name="T158" fmla="*/ 4040 w 4040"/>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FF9966">
                  <a:alpha val="26999"/>
                </a:srgbClr>
              </a:gs>
              <a:gs pos="100000">
                <a:schemeClr val="bg2">
                  <a:alpha val="62000"/>
                </a:schemeClr>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algn="r">
              <a:spcBef>
                <a:spcPct val="50000"/>
              </a:spcBef>
            </a:pPr>
            <a:endParaRPr lang="ro-RO"/>
          </a:p>
        </p:txBody>
      </p:sp>
      <p:pic>
        <p:nvPicPr>
          <p:cNvPr id="7" name="Picture 2" descr="MMj02837850000[1]"/>
          <p:cNvPicPr>
            <a:picLocks noChangeAspect="1" noChangeArrowheads="1" noCrop="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3048000" y="2643188"/>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Mj035471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2867" y="5078262"/>
            <a:ext cx="2344133" cy="162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6" descr="Image result for lithuania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049969"/>
            <a:ext cx="2063448" cy="154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6531" y="1203356"/>
            <a:ext cx="2212499" cy="156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498" y="2769507"/>
            <a:ext cx="9334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9050" y="4664982"/>
            <a:ext cx="20764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7550" y="3288815"/>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Tree>
    <p:extLst>
      <p:ext uri="{BB962C8B-B14F-4D97-AF65-F5344CB8AC3E}">
        <p14:creationId xmlns:p14="http://schemas.microsoft.com/office/powerpoint/2010/main" val="77313480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285751" y="1643063"/>
            <a:ext cx="1771650" cy="4786312"/>
          </a:xfrm>
          <a:prstGeom prst="roundRect">
            <a:avLst>
              <a:gd name="adj" fmla="val 16667"/>
            </a:avLst>
          </a:prstGeom>
          <a:gradFill rotWithShape="1">
            <a:gsLst>
              <a:gs pos="0">
                <a:srgbClr val="FF66CC"/>
              </a:gs>
              <a:gs pos="100000">
                <a:srgbClr val="762F5E"/>
              </a:gs>
            </a:gsLst>
            <a:path path="rect">
              <a:fillToRect r="100000" b="100000"/>
            </a:path>
          </a:gradFill>
          <a:ln w="38100">
            <a:solidFill>
              <a:schemeClr val="tx1"/>
            </a:solidFill>
            <a:round/>
            <a:headEnd/>
            <a:tailEnd/>
          </a:ln>
          <a:effectLst>
            <a:outerShdw dist="53882" dir="2700000" algn="ctr" rotWithShape="0">
              <a:schemeClr val="bg2"/>
            </a:outerShdw>
          </a:effectLst>
        </p:spPr>
        <p:txBody>
          <a:bodyPr wrap="none" anchor="ctr"/>
          <a:lstStyle/>
          <a:p>
            <a:pPr algn="ctr" eaLnBrk="0" hangingPunct="0">
              <a:defRPr/>
            </a:pPr>
            <a:endParaRPr lang="ro-RO" sz="1800">
              <a:solidFill>
                <a:schemeClr val="tx1"/>
              </a:solidFill>
              <a:latin typeface="Verdana" pitchFamily="34" charset="0"/>
            </a:endParaRPr>
          </a:p>
        </p:txBody>
      </p:sp>
      <p:sp>
        <p:nvSpPr>
          <p:cNvPr id="3" name="Text Box 7"/>
          <p:cNvSpPr txBox="1">
            <a:spLocks noChangeArrowheads="1"/>
          </p:cNvSpPr>
          <p:nvPr/>
        </p:nvSpPr>
        <p:spPr bwMode="auto">
          <a:xfrm>
            <a:off x="152400" y="2924608"/>
            <a:ext cx="2070100" cy="221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400">
                <a:solidFill>
                  <a:srgbClr val="006666"/>
                </a:solidFill>
                <a:latin typeface="Arial" charset="0"/>
              </a:defRPr>
            </a:lvl1pPr>
            <a:lvl2pPr marL="742950" indent="-285750" eaLnBrk="0" hangingPunct="0">
              <a:defRPr sz="1400">
                <a:solidFill>
                  <a:srgbClr val="006666"/>
                </a:solidFill>
                <a:latin typeface="Arial" charset="0"/>
              </a:defRPr>
            </a:lvl2pPr>
            <a:lvl3pPr marL="1143000" indent="-228600" eaLnBrk="0" hangingPunct="0">
              <a:defRPr sz="1400">
                <a:solidFill>
                  <a:srgbClr val="006666"/>
                </a:solidFill>
                <a:latin typeface="Arial" charset="0"/>
              </a:defRPr>
            </a:lvl3pPr>
            <a:lvl4pPr marL="1600200" indent="-228600" eaLnBrk="0" hangingPunct="0">
              <a:defRPr sz="1400">
                <a:solidFill>
                  <a:srgbClr val="006666"/>
                </a:solidFill>
                <a:latin typeface="Arial" charset="0"/>
              </a:defRPr>
            </a:lvl4pPr>
            <a:lvl5pPr marL="2057400" indent="-228600" eaLnBrk="0" hangingPunct="0">
              <a:defRPr sz="1400">
                <a:solidFill>
                  <a:srgbClr val="006666"/>
                </a:solidFill>
                <a:latin typeface="Arial" charset="0"/>
              </a:defRPr>
            </a:lvl5pPr>
            <a:lvl6pPr marL="2514600" indent="-228600" eaLnBrk="0" fontAlgn="base" hangingPunct="0">
              <a:spcBef>
                <a:spcPct val="0"/>
              </a:spcBef>
              <a:spcAft>
                <a:spcPct val="0"/>
              </a:spcAft>
              <a:defRPr sz="1400">
                <a:solidFill>
                  <a:srgbClr val="006666"/>
                </a:solidFill>
                <a:latin typeface="Arial" charset="0"/>
              </a:defRPr>
            </a:lvl6pPr>
            <a:lvl7pPr marL="2971800" indent="-228600" eaLnBrk="0" fontAlgn="base" hangingPunct="0">
              <a:spcBef>
                <a:spcPct val="0"/>
              </a:spcBef>
              <a:spcAft>
                <a:spcPct val="0"/>
              </a:spcAft>
              <a:defRPr sz="1400">
                <a:solidFill>
                  <a:srgbClr val="006666"/>
                </a:solidFill>
                <a:latin typeface="Arial" charset="0"/>
              </a:defRPr>
            </a:lvl7pPr>
            <a:lvl8pPr marL="3429000" indent="-228600" eaLnBrk="0" fontAlgn="base" hangingPunct="0">
              <a:spcBef>
                <a:spcPct val="0"/>
              </a:spcBef>
              <a:spcAft>
                <a:spcPct val="0"/>
              </a:spcAft>
              <a:defRPr sz="1400">
                <a:solidFill>
                  <a:srgbClr val="006666"/>
                </a:solidFill>
                <a:latin typeface="Arial" charset="0"/>
              </a:defRPr>
            </a:lvl8pPr>
            <a:lvl9pPr marL="3886200" indent="-228600" eaLnBrk="0" fontAlgn="base" hangingPunct="0">
              <a:spcBef>
                <a:spcPct val="0"/>
              </a:spcBef>
              <a:spcAft>
                <a:spcPct val="0"/>
              </a:spcAft>
              <a:defRPr sz="1400">
                <a:solidFill>
                  <a:srgbClr val="006666"/>
                </a:solidFill>
                <a:latin typeface="Arial" charset="0"/>
              </a:defRPr>
            </a:lvl9pPr>
          </a:lstStyle>
          <a:p>
            <a:pPr algn="ctr"/>
            <a:r>
              <a:rPr lang="en-US" sz="3200" b="1" dirty="0" smtClean="0">
                <a:solidFill>
                  <a:schemeClr val="bg1"/>
                </a:solidFill>
              </a:rPr>
              <a:t>What does STEAM mean?</a:t>
            </a:r>
            <a:endParaRPr lang="ro-RO" sz="3200" b="1" dirty="0">
              <a:solidFill>
                <a:schemeClr val="bg1"/>
              </a:solidFill>
            </a:endParaRPr>
          </a:p>
        </p:txBody>
      </p:sp>
      <p:sp>
        <p:nvSpPr>
          <p:cNvPr id="5" name="TextBox 4"/>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6" name="AutoShape 3"/>
          <p:cNvSpPr>
            <a:spLocks noChangeArrowheads="1"/>
          </p:cNvSpPr>
          <p:nvPr/>
        </p:nvSpPr>
        <p:spPr bwMode="auto">
          <a:xfrm>
            <a:off x="2222500" y="1668463"/>
            <a:ext cx="6311900" cy="4786312"/>
          </a:xfrm>
          <a:prstGeom prst="roundRect">
            <a:avLst>
              <a:gd name="adj" fmla="val 16667"/>
            </a:avLst>
          </a:prstGeom>
          <a:solidFill>
            <a:schemeClr val="accent5">
              <a:lumMod val="20000"/>
              <a:lumOff val="80000"/>
            </a:schemeClr>
          </a:solidFill>
          <a:ln w="38100">
            <a:solidFill>
              <a:schemeClr val="tx1"/>
            </a:solidFill>
            <a:round/>
            <a:headEnd/>
            <a:tailEnd/>
          </a:ln>
          <a:effectLst>
            <a:outerShdw dist="53882" dir="2700000" algn="ctr" rotWithShape="0">
              <a:schemeClr val="bg2"/>
            </a:outerShdw>
          </a:effectLst>
        </p:spPr>
        <p:txBody>
          <a:bodyPr wrap="none" anchor="ctr"/>
          <a:lstStyle/>
          <a:p>
            <a:pPr algn="ctr" eaLnBrk="0" hangingPunct="0">
              <a:defRPr/>
            </a:pPr>
            <a:endParaRPr lang="ro-RO" sz="1800">
              <a:solidFill>
                <a:schemeClr val="tx1"/>
              </a:solidFill>
              <a:latin typeface="Verdana" pitchFamily="34" charset="0"/>
            </a:endParaRPr>
          </a:p>
        </p:txBody>
      </p:sp>
      <p:sp>
        <p:nvSpPr>
          <p:cNvPr id="7" name="TextBox 6"/>
          <p:cNvSpPr txBox="1"/>
          <p:nvPr/>
        </p:nvSpPr>
        <p:spPr>
          <a:xfrm>
            <a:off x="2362200" y="1981200"/>
            <a:ext cx="6019800" cy="4370427"/>
          </a:xfrm>
          <a:prstGeom prst="rect">
            <a:avLst/>
          </a:prstGeom>
          <a:noFill/>
        </p:spPr>
        <p:txBody>
          <a:bodyPr wrap="square" rtlCol="0">
            <a:spAutoFit/>
          </a:bodyPr>
          <a:lstStyle/>
          <a:p>
            <a:pPr algn="just"/>
            <a:r>
              <a:rPr lang="ro-RO" sz="2000" dirty="0"/>
              <a:t>STEAM is a curriculum based on the idea of educating students in five specific disciplines </a:t>
            </a:r>
            <a:r>
              <a:rPr lang="ro-RO" sz="2000" dirty="0" smtClean="0"/>
              <a:t>—</a:t>
            </a:r>
            <a:r>
              <a:rPr lang="en-US" sz="2000" dirty="0" smtClean="0"/>
              <a:t> </a:t>
            </a:r>
            <a:r>
              <a:rPr lang="ro-RO" sz="2000" dirty="0" smtClean="0"/>
              <a:t>science</a:t>
            </a:r>
            <a:r>
              <a:rPr lang="ro-RO" sz="2000" dirty="0"/>
              <a:t>, technology, engineering art and mathematics — in an interdisciplinary and </a:t>
            </a:r>
            <a:r>
              <a:rPr lang="ro-RO" sz="2000" dirty="0" smtClean="0"/>
              <a:t>applied</a:t>
            </a:r>
            <a:r>
              <a:rPr lang="en-US" sz="2000" dirty="0" smtClean="0"/>
              <a:t> </a:t>
            </a:r>
            <a:r>
              <a:rPr lang="ro-RO" sz="2000" dirty="0" smtClean="0"/>
              <a:t>approach</a:t>
            </a:r>
            <a:r>
              <a:rPr lang="ro-RO" sz="2000" dirty="0"/>
              <a:t>. Rather than teach the five disciplines as separate and discrete subjects, </a:t>
            </a:r>
            <a:r>
              <a:rPr lang="ro-RO" sz="2000" dirty="0" smtClean="0"/>
              <a:t>STEAM</a:t>
            </a:r>
            <a:r>
              <a:rPr lang="en-US" sz="2000" dirty="0" smtClean="0"/>
              <a:t> </a:t>
            </a:r>
            <a:r>
              <a:rPr lang="ro-RO" sz="2000" dirty="0" smtClean="0"/>
              <a:t>integrates </a:t>
            </a:r>
            <a:r>
              <a:rPr lang="ro-RO" sz="2000" dirty="0"/>
              <a:t>them into a cohesive </a:t>
            </a:r>
            <a:r>
              <a:rPr lang="en-US" sz="2000" dirty="0" smtClean="0"/>
              <a:t>l</a:t>
            </a:r>
            <a:r>
              <a:rPr lang="ro-RO" sz="2000" dirty="0" smtClean="0"/>
              <a:t>earning </a:t>
            </a:r>
            <a:r>
              <a:rPr lang="ro-RO" sz="2000" dirty="0"/>
              <a:t>paradigm based on real-world applications, this way it stimulates pupils’ learning motivation. Pupils’ participation in active learning can </a:t>
            </a:r>
            <a:r>
              <a:rPr lang="ro-RO" sz="2000" dirty="0" smtClean="0"/>
              <a:t>strengthen</a:t>
            </a:r>
            <a:r>
              <a:rPr lang="en-US" sz="2000" dirty="0" smtClean="0"/>
              <a:t> </a:t>
            </a:r>
            <a:r>
              <a:rPr lang="ro-RO" sz="2000" dirty="0" smtClean="0"/>
              <a:t>relationships </a:t>
            </a:r>
            <a:r>
              <a:rPr lang="ro-RO" sz="2000" dirty="0"/>
              <a:t>within the school, improve the classroom climate, accommodate a variety of learning styles and provide alternative ways of learning.</a:t>
            </a:r>
          </a:p>
          <a:p>
            <a:endParaRPr lang="ro-RO" dirty="0"/>
          </a:p>
        </p:txBody>
      </p:sp>
    </p:spTree>
    <p:extLst>
      <p:ext uri="{BB962C8B-B14F-4D97-AF65-F5344CB8AC3E}">
        <p14:creationId xmlns:p14="http://schemas.microsoft.com/office/powerpoint/2010/main" val="26866854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285750" y="1643063"/>
            <a:ext cx="1746250" cy="4786312"/>
          </a:xfrm>
          <a:prstGeom prst="roundRect">
            <a:avLst>
              <a:gd name="adj" fmla="val 16667"/>
            </a:avLst>
          </a:prstGeom>
          <a:solidFill>
            <a:schemeClr val="bg2">
              <a:lumMod val="25000"/>
            </a:schemeClr>
          </a:solidFill>
          <a:ln w="38100">
            <a:solidFill>
              <a:schemeClr val="tx1"/>
            </a:solidFill>
            <a:round/>
            <a:headEnd/>
            <a:tailEnd/>
          </a:ln>
          <a:effectLst>
            <a:outerShdw dist="53882" dir="2700000" algn="ctr" rotWithShape="0">
              <a:schemeClr val="bg2"/>
            </a:outerShdw>
          </a:effectLst>
        </p:spPr>
        <p:txBody>
          <a:bodyPr wrap="none" anchor="ctr"/>
          <a:lstStyle/>
          <a:p>
            <a:pPr algn="ctr" eaLnBrk="0" hangingPunct="0">
              <a:defRPr/>
            </a:pPr>
            <a:endParaRPr lang="ro-RO" sz="1800">
              <a:solidFill>
                <a:schemeClr val="tx1"/>
              </a:solidFill>
              <a:latin typeface="Verdana" pitchFamily="34" charset="0"/>
            </a:endParaRPr>
          </a:p>
        </p:txBody>
      </p:sp>
      <p:sp>
        <p:nvSpPr>
          <p:cNvPr id="3" name="Text Box 7"/>
          <p:cNvSpPr txBox="1">
            <a:spLocks noChangeArrowheads="1"/>
          </p:cNvSpPr>
          <p:nvPr/>
        </p:nvSpPr>
        <p:spPr bwMode="auto">
          <a:xfrm>
            <a:off x="285750" y="3344142"/>
            <a:ext cx="1746250" cy="153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400">
                <a:solidFill>
                  <a:srgbClr val="006666"/>
                </a:solidFill>
                <a:latin typeface="Arial" charset="0"/>
              </a:defRPr>
            </a:lvl1pPr>
            <a:lvl2pPr marL="742950" indent="-285750" eaLnBrk="0" hangingPunct="0">
              <a:defRPr sz="1400">
                <a:solidFill>
                  <a:srgbClr val="006666"/>
                </a:solidFill>
                <a:latin typeface="Arial" charset="0"/>
              </a:defRPr>
            </a:lvl2pPr>
            <a:lvl3pPr marL="1143000" indent="-228600" eaLnBrk="0" hangingPunct="0">
              <a:defRPr sz="1400">
                <a:solidFill>
                  <a:srgbClr val="006666"/>
                </a:solidFill>
                <a:latin typeface="Arial" charset="0"/>
              </a:defRPr>
            </a:lvl3pPr>
            <a:lvl4pPr marL="1600200" indent="-228600" eaLnBrk="0" hangingPunct="0">
              <a:defRPr sz="1400">
                <a:solidFill>
                  <a:srgbClr val="006666"/>
                </a:solidFill>
                <a:latin typeface="Arial" charset="0"/>
              </a:defRPr>
            </a:lvl4pPr>
            <a:lvl5pPr marL="2057400" indent="-228600" eaLnBrk="0" hangingPunct="0">
              <a:defRPr sz="1400">
                <a:solidFill>
                  <a:srgbClr val="006666"/>
                </a:solidFill>
                <a:latin typeface="Arial" charset="0"/>
              </a:defRPr>
            </a:lvl5pPr>
            <a:lvl6pPr marL="2514600" indent="-228600" eaLnBrk="0" fontAlgn="base" hangingPunct="0">
              <a:spcBef>
                <a:spcPct val="0"/>
              </a:spcBef>
              <a:spcAft>
                <a:spcPct val="0"/>
              </a:spcAft>
              <a:defRPr sz="1400">
                <a:solidFill>
                  <a:srgbClr val="006666"/>
                </a:solidFill>
                <a:latin typeface="Arial" charset="0"/>
              </a:defRPr>
            </a:lvl6pPr>
            <a:lvl7pPr marL="2971800" indent="-228600" eaLnBrk="0" fontAlgn="base" hangingPunct="0">
              <a:spcBef>
                <a:spcPct val="0"/>
              </a:spcBef>
              <a:spcAft>
                <a:spcPct val="0"/>
              </a:spcAft>
              <a:defRPr sz="1400">
                <a:solidFill>
                  <a:srgbClr val="006666"/>
                </a:solidFill>
                <a:latin typeface="Arial" charset="0"/>
              </a:defRPr>
            </a:lvl7pPr>
            <a:lvl8pPr marL="3429000" indent="-228600" eaLnBrk="0" fontAlgn="base" hangingPunct="0">
              <a:spcBef>
                <a:spcPct val="0"/>
              </a:spcBef>
              <a:spcAft>
                <a:spcPct val="0"/>
              </a:spcAft>
              <a:defRPr sz="1400">
                <a:solidFill>
                  <a:srgbClr val="006666"/>
                </a:solidFill>
                <a:latin typeface="Arial" charset="0"/>
              </a:defRPr>
            </a:lvl8pPr>
            <a:lvl9pPr marL="3886200" indent="-228600" eaLnBrk="0" fontAlgn="base" hangingPunct="0">
              <a:spcBef>
                <a:spcPct val="0"/>
              </a:spcBef>
              <a:spcAft>
                <a:spcPct val="0"/>
              </a:spcAft>
              <a:defRPr sz="1400">
                <a:solidFill>
                  <a:srgbClr val="006666"/>
                </a:solidFill>
                <a:latin typeface="Arial" charset="0"/>
              </a:defRPr>
            </a:lvl9pPr>
          </a:lstStyle>
          <a:p>
            <a:pPr algn="ctr"/>
            <a:r>
              <a:rPr lang="en-US" sz="3200" b="1" dirty="0" smtClean="0">
                <a:solidFill>
                  <a:schemeClr val="bg1"/>
                </a:solidFill>
              </a:rPr>
              <a:t>The project  aim</a:t>
            </a:r>
            <a:r>
              <a:rPr lang="en-US" sz="3200" b="1" dirty="0">
                <a:solidFill>
                  <a:schemeClr val="bg1"/>
                </a:solidFill>
              </a:rPr>
              <a:t>:</a:t>
            </a:r>
            <a:endParaRPr lang="ro-RO" sz="3200" b="1" dirty="0">
              <a:solidFill>
                <a:schemeClr val="bg1"/>
              </a:solidFill>
            </a:endParaRPr>
          </a:p>
        </p:txBody>
      </p:sp>
      <p:sp>
        <p:nvSpPr>
          <p:cNvPr id="5" name="TextBox 4"/>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6" name="AutoShape 3"/>
          <p:cNvSpPr>
            <a:spLocks noChangeArrowheads="1"/>
          </p:cNvSpPr>
          <p:nvPr/>
        </p:nvSpPr>
        <p:spPr bwMode="auto">
          <a:xfrm>
            <a:off x="2209800" y="1643063"/>
            <a:ext cx="6324600" cy="4786312"/>
          </a:xfrm>
          <a:prstGeom prst="roundRect">
            <a:avLst>
              <a:gd name="adj" fmla="val 16667"/>
            </a:avLst>
          </a:prstGeom>
          <a:solidFill>
            <a:schemeClr val="bg1"/>
          </a:solidFill>
          <a:ln w="38100">
            <a:solidFill>
              <a:schemeClr val="tx1"/>
            </a:solidFill>
            <a:round/>
            <a:headEnd/>
            <a:tailEnd/>
          </a:ln>
          <a:effectLst>
            <a:outerShdw dist="53882" dir="2700000" algn="ctr" rotWithShape="0">
              <a:schemeClr val="bg2"/>
            </a:outerShdw>
          </a:effectLst>
        </p:spPr>
        <p:txBody>
          <a:bodyPr wrap="none" anchor="ctr"/>
          <a:lstStyle/>
          <a:p>
            <a:pPr algn="ctr" eaLnBrk="0" hangingPunct="0">
              <a:defRPr/>
            </a:pPr>
            <a:endParaRPr lang="ro-RO" sz="1800">
              <a:solidFill>
                <a:schemeClr val="tx1"/>
              </a:solidFill>
              <a:latin typeface="Verdana" pitchFamily="34" charset="0"/>
            </a:endParaRPr>
          </a:p>
        </p:txBody>
      </p:sp>
      <p:sp>
        <p:nvSpPr>
          <p:cNvPr id="4" name="TextBox 3"/>
          <p:cNvSpPr txBox="1"/>
          <p:nvPr/>
        </p:nvSpPr>
        <p:spPr>
          <a:xfrm>
            <a:off x="2400300" y="2235263"/>
            <a:ext cx="5943600" cy="3416320"/>
          </a:xfrm>
          <a:prstGeom prst="rect">
            <a:avLst/>
          </a:prstGeom>
          <a:noFill/>
        </p:spPr>
        <p:txBody>
          <a:bodyPr wrap="square" rtlCol="0">
            <a:spAutoFit/>
          </a:bodyPr>
          <a:lstStyle/>
          <a:p>
            <a:r>
              <a:rPr lang="ro-RO" sz="2400" dirty="0"/>
              <a:t>to increase pupils’ motivation to learn and their school results in the partner schools, using STEAM as a way to develop essential skills, such as: pro-active attitude, problem solving abilities, creativity, multitasking, initiative, anticipative capacity, teamwork, empathy, through exchanging experiences and good practices.</a:t>
            </a:r>
          </a:p>
        </p:txBody>
      </p:sp>
    </p:spTree>
    <p:extLst>
      <p:ext uri="{BB962C8B-B14F-4D97-AF65-F5344CB8AC3E}">
        <p14:creationId xmlns:p14="http://schemas.microsoft.com/office/powerpoint/2010/main" val="3408350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2"/>
          <p:cNvSpPr>
            <a:spLocks noChangeArrowheads="1"/>
          </p:cNvSpPr>
          <p:nvPr/>
        </p:nvSpPr>
        <p:spPr bwMode="gray">
          <a:xfrm>
            <a:off x="3506781" y="5366956"/>
            <a:ext cx="5105400" cy="1262443"/>
          </a:xfrm>
          <a:prstGeom prst="roundRect">
            <a:avLst>
              <a:gd name="adj" fmla="val 10889"/>
            </a:avLst>
          </a:prstGeom>
          <a:gradFill rotWithShape="1">
            <a:gsLst>
              <a:gs pos="0">
                <a:srgbClr val="DDDDDD"/>
              </a:gs>
              <a:gs pos="50000">
                <a:srgbClr val="F3F3F3"/>
              </a:gs>
              <a:gs pos="100000">
                <a:srgbClr val="DDDDDD"/>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r">
              <a:spcBef>
                <a:spcPct val="50000"/>
              </a:spcBef>
              <a:defRPr/>
            </a:pPr>
            <a:endParaRPr lang="ro-RO"/>
          </a:p>
        </p:txBody>
      </p:sp>
      <p:sp>
        <p:nvSpPr>
          <p:cNvPr id="3" name="AutoShape 3"/>
          <p:cNvSpPr>
            <a:spLocks noChangeArrowheads="1"/>
          </p:cNvSpPr>
          <p:nvPr/>
        </p:nvSpPr>
        <p:spPr bwMode="auto">
          <a:xfrm>
            <a:off x="233356" y="1375569"/>
            <a:ext cx="3289300" cy="5410200"/>
          </a:xfrm>
          <a:prstGeom prst="rightArrow">
            <a:avLst>
              <a:gd name="adj1" fmla="val 70250"/>
              <a:gd name="adj2" fmla="val 15986"/>
            </a:avLst>
          </a:prstGeom>
          <a:gradFill rotWithShape="1">
            <a:gsLst>
              <a:gs pos="0">
                <a:schemeClr val="bg1"/>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spcBef>
                <a:spcPct val="50000"/>
              </a:spcBef>
            </a:pPr>
            <a:endParaRPr lang="ro-RO"/>
          </a:p>
        </p:txBody>
      </p:sp>
      <p:sp>
        <p:nvSpPr>
          <p:cNvPr id="4" name="AutoShape 4"/>
          <p:cNvSpPr>
            <a:spLocks noChangeArrowheads="1"/>
          </p:cNvSpPr>
          <p:nvPr/>
        </p:nvSpPr>
        <p:spPr bwMode="gray">
          <a:xfrm>
            <a:off x="3503604" y="1003668"/>
            <a:ext cx="5105400" cy="1116806"/>
          </a:xfrm>
          <a:prstGeom prst="roundRect">
            <a:avLst>
              <a:gd name="adj" fmla="val 10889"/>
            </a:avLst>
          </a:prstGeom>
          <a:gradFill rotWithShape="1">
            <a:gsLst>
              <a:gs pos="0">
                <a:srgbClr val="DDDDDD"/>
              </a:gs>
              <a:gs pos="50000">
                <a:srgbClr val="F3F3F3"/>
              </a:gs>
              <a:gs pos="100000">
                <a:srgbClr val="DDDDDD"/>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r">
              <a:spcBef>
                <a:spcPct val="50000"/>
              </a:spcBef>
              <a:defRPr/>
            </a:pPr>
            <a:endParaRPr lang="ro-RO"/>
          </a:p>
        </p:txBody>
      </p:sp>
      <p:sp>
        <p:nvSpPr>
          <p:cNvPr id="5" name="AutoShape 5"/>
          <p:cNvSpPr>
            <a:spLocks noChangeArrowheads="1"/>
          </p:cNvSpPr>
          <p:nvPr/>
        </p:nvSpPr>
        <p:spPr bwMode="gray">
          <a:xfrm>
            <a:off x="3541703" y="1339702"/>
            <a:ext cx="447675" cy="500063"/>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r">
              <a:spcBef>
                <a:spcPct val="50000"/>
              </a:spcBef>
              <a:defRPr/>
            </a:pPr>
            <a:endParaRPr lang="ro-RO" dirty="0"/>
          </a:p>
        </p:txBody>
      </p:sp>
      <p:sp>
        <p:nvSpPr>
          <p:cNvPr id="6" name="Freeform 6"/>
          <p:cNvSpPr>
            <a:spLocks/>
          </p:cNvSpPr>
          <p:nvPr/>
        </p:nvSpPr>
        <p:spPr bwMode="gray">
          <a:xfrm>
            <a:off x="3600442" y="1076693"/>
            <a:ext cx="373062" cy="2222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lgn="r">
              <a:spcBef>
                <a:spcPct val="50000"/>
              </a:spcBef>
              <a:defRPr/>
            </a:pPr>
            <a:endParaRPr lang="ro-RO"/>
          </a:p>
        </p:txBody>
      </p:sp>
      <p:sp>
        <p:nvSpPr>
          <p:cNvPr id="7" name="Text Box 8"/>
          <p:cNvSpPr txBox="1">
            <a:spLocks noChangeArrowheads="1"/>
          </p:cNvSpPr>
          <p:nvPr/>
        </p:nvSpPr>
        <p:spPr bwMode="auto">
          <a:xfrm>
            <a:off x="457987" y="3706814"/>
            <a:ext cx="28400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6666"/>
                </a:solidFill>
                <a:latin typeface="Arial" charset="0"/>
              </a:defRPr>
            </a:lvl1pPr>
            <a:lvl2pPr marL="742950" indent="-285750" eaLnBrk="0" hangingPunct="0">
              <a:defRPr sz="1400">
                <a:solidFill>
                  <a:srgbClr val="006666"/>
                </a:solidFill>
                <a:latin typeface="Arial" charset="0"/>
              </a:defRPr>
            </a:lvl2pPr>
            <a:lvl3pPr marL="1143000" indent="-228600" eaLnBrk="0" hangingPunct="0">
              <a:defRPr sz="1400">
                <a:solidFill>
                  <a:srgbClr val="006666"/>
                </a:solidFill>
                <a:latin typeface="Arial" charset="0"/>
              </a:defRPr>
            </a:lvl3pPr>
            <a:lvl4pPr marL="1600200" indent="-228600" eaLnBrk="0" hangingPunct="0">
              <a:defRPr sz="1400">
                <a:solidFill>
                  <a:srgbClr val="006666"/>
                </a:solidFill>
                <a:latin typeface="Arial" charset="0"/>
              </a:defRPr>
            </a:lvl4pPr>
            <a:lvl5pPr marL="2057400" indent="-228600" eaLnBrk="0" hangingPunct="0">
              <a:defRPr sz="1400">
                <a:solidFill>
                  <a:srgbClr val="006666"/>
                </a:solidFill>
                <a:latin typeface="Arial" charset="0"/>
              </a:defRPr>
            </a:lvl5pPr>
            <a:lvl6pPr marL="2514600" indent="-228600" eaLnBrk="0" fontAlgn="base" hangingPunct="0">
              <a:spcBef>
                <a:spcPct val="0"/>
              </a:spcBef>
              <a:spcAft>
                <a:spcPct val="0"/>
              </a:spcAft>
              <a:defRPr sz="1400">
                <a:solidFill>
                  <a:srgbClr val="006666"/>
                </a:solidFill>
                <a:latin typeface="Arial" charset="0"/>
              </a:defRPr>
            </a:lvl6pPr>
            <a:lvl7pPr marL="2971800" indent="-228600" eaLnBrk="0" fontAlgn="base" hangingPunct="0">
              <a:spcBef>
                <a:spcPct val="0"/>
              </a:spcBef>
              <a:spcAft>
                <a:spcPct val="0"/>
              </a:spcAft>
              <a:defRPr sz="1400">
                <a:solidFill>
                  <a:srgbClr val="006666"/>
                </a:solidFill>
                <a:latin typeface="Arial" charset="0"/>
              </a:defRPr>
            </a:lvl7pPr>
            <a:lvl8pPr marL="3429000" indent="-228600" eaLnBrk="0" fontAlgn="base" hangingPunct="0">
              <a:spcBef>
                <a:spcPct val="0"/>
              </a:spcBef>
              <a:spcAft>
                <a:spcPct val="0"/>
              </a:spcAft>
              <a:defRPr sz="1400">
                <a:solidFill>
                  <a:srgbClr val="006666"/>
                </a:solidFill>
                <a:latin typeface="Arial" charset="0"/>
              </a:defRPr>
            </a:lvl8pPr>
            <a:lvl9pPr marL="3886200" indent="-228600" eaLnBrk="0" fontAlgn="base" hangingPunct="0">
              <a:spcBef>
                <a:spcPct val="0"/>
              </a:spcBef>
              <a:spcAft>
                <a:spcPct val="0"/>
              </a:spcAft>
              <a:defRPr sz="1400">
                <a:solidFill>
                  <a:srgbClr val="006666"/>
                </a:solidFill>
                <a:latin typeface="Arial" charset="0"/>
              </a:defRPr>
            </a:lvl9pPr>
          </a:lstStyle>
          <a:p>
            <a:pPr algn="ctr" eaLnBrk="1" hangingPunct="1">
              <a:spcBef>
                <a:spcPct val="50000"/>
              </a:spcBef>
            </a:pPr>
            <a:r>
              <a:rPr lang="en-US" sz="2800" b="1" dirty="0" smtClean="0"/>
              <a:t>The project objectives: </a:t>
            </a:r>
            <a:endParaRPr lang="en-US" sz="2800" dirty="0"/>
          </a:p>
        </p:txBody>
      </p:sp>
      <p:sp>
        <p:nvSpPr>
          <p:cNvPr id="10" name="Freeform 11"/>
          <p:cNvSpPr>
            <a:spLocks/>
          </p:cNvSpPr>
          <p:nvPr/>
        </p:nvSpPr>
        <p:spPr bwMode="gray">
          <a:xfrm>
            <a:off x="3700439" y="2588638"/>
            <a:ext cx="373062" cy="2222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1D876">
                  <a:gamma/>
                  <a:tint val="54510"/>
                  <a:invGamma/>
                </a:srgbClr>
              </a:gs>
              <a:gs pos="50000">
                <a:srgbClr val="C1D876">
                  <a:alpha val="0"/>
                </a:srgbClr>
              </a:gs>
              <a:gs pos="100000">
                <a:srgbClr val="C1D876">
                  <a:gamma/>
                  <a:tint val="54510"/>
                  <a:invGamma/>
                </a:srgbClr>
              </a:gs>
            </a:gsLst>
            <a:lin ang="2700000" scaled="1"/>
          </a:gradFill>
          <a:ln>
            <a:noFill/>
          </a:ln>
          <a:extLst/>
        </p:spPr>
        <p:txBody>
          <a:bodyPr/>
          <a:lstStyle/>
          <a:p>
            <a:pPr algn="r">
              <a:spcBef>
                <a:spcPct val="50000"/>
              </a:spcBef>
              <a:defRPr/>
            </a:pPr>
            <a:endParaRPr lang="ro-RO"/>
          </a:p>
        </p:txBody>
      </p:sp>
      <p:sp>
        <p:nvSpPr>
          <p:cNvPr id="11" name="Text Box 13"/>
          <p:cNvSpPr txBox="1">
            <a:spLocks noChangeArrowheads="1"/>
          </p:cNvSpPr>
          <p:nvPr/>
        </p:nvSpPr>
        <p:spPr bwMode="gray">
          <a:xfrm>
            <a:off x="4205279" y="1142207"/>
            <a:ext cx="4414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sz="1400">
                <a:solidFill>
                  <a:srgbClr val="006666"/>
                </a:solidFill>
                <a:latin typeface="Arial" charset="0"/>
              </a:defRPr>
            </a:lvl1pPr>
            <a:lvl2pPr marL="742950" indent="-285750" eaLnBrk="0" hangingPunct="0">
              <a:defRPr sz="1400">
                <a:solidFill>
                  <a:srgbClr val="006666"/>
                </a:solidFill>
                <a:latin typeface="Arial" charset="0"/>
              </a:defRPr>
            </a:lvl2pPr>
            <a:lvl3pPr marL="1143000" indent="-228600" eaLnBrk="0" hangingPunct="0">
              <a:defRPr sz="1400">
                <a:solidFill>
                  <a:srgbClr val="006666"/>
                </a:solidFill>
                <a:latin typeface="Arial" charset="0"/>
              </a:defRPr>
            </a:lvl3pPr>
            <a:lvl4pPr marL="1600200" indent="-228600" eaLnBrk="0" hangingPunct="0">
              <a:defRPr sz="1400">
                <a:solidFill>
                  <a:srgbClr val="006666"/>
                </a:solidFill>
                <a:latin typeface="Arial" charset="0"/>
              </a:defRPr>
            </a:lvl4pPr>
            <a:lvl5pPr marL="2057400" indent="-228600" eaLnBrk="0" hangingPunct="0">
              <a:defRPr sz="1400">
                <a:solidFill>
                  <a:srgbClr val="006666"/>
                </a:solidFill>
                <a:latin typeface="Arial" charset="0"/>
              </a:defRPr>
            </a:lvl5pPr>
            <a:lvl6pPr marL="2514600" indent="-228600" eaLnBrk="0" fontAlgn="base" hangingPunct="0">
              <a:spcBef>
                <a:spcPct val="0"/>
              </a:spcBef>
              <a:spcAft>
                <a:spcPct val="0"/>
              </a:spcAft>
              <a:defRPr sz="1400">
                <a:solidFill>
                  <a:srgbClr val="006666"/>
                </a:solidFill>
                <a:latin typeface="Arial" charset="0"/>
              </a:defRPr>
            </a:lvl6pPr>
            <a:lvl7pPr marL="2971800" indent="-228600" eaLnBrk="0" fontAlgn="base" hangingPunct="0">
              <a:spcBef>
                <a:spcPct val="0"/>
              </a:spcBef>
              <a:spcAft>
                <a:spcPct val="0"/>
              </a:spcAft>
              <a:defRPr sz="1400">
                <a:solidFill>
                  <a:srgbClr val="006666"/>
                </a:solidFill>
                <a:latin typeface="Arial" charset="0"/>
              </a:defRPr>
            </a:lvl7pPr>
            <a:lvl8pPr marL="3429000" indent="-228600" eaLnBrk="0" fontAlgn="base" hangingPunct="0">
              <a:spcBef>
                <a:spcPct val="0"/>
              </a:spcBef>
              <a:spcAft>
                <a:spcPct val="0"/>
              </a:spcAft>
              <a:defRPr sz="1400">
                <a:solidFill>
                  <a:srgbClr val="006666"/>
                </a:solidFill>
                <a:latin typeface="Arial" charset="0"/>
              </a:defRPr>
            </a:lvl8pPr>
            <a:lvl9pPr marL="3886200" indent="-228600" eaLnBrk="0" fontAlgn="base" hangingPunct="0">
              <a:spcBef>
                <a:spcPct val="0"/>
              </a:spcBef>
              <a:spcAft>
                <a:spcPct val="0"/>
              </a:spcAft>
              <a:defRPr sz="1400">
                <a:solidFill>
                  <a:srgbClr val="006666"/>
                </a:solidFill>
                <a:latin typeface="Arial" charset="0"/>
              </a:defRPr>
            </a:lvl9pPr>
          </a:lstStyle>
          <a:p>
            <a:r>
              <a:rPr lang="ro-RO" sz="1800" i="1" dirty="0" smtClean="0"/>
              <a:t>develop </a:t>
            </a:r>
            <a:r>
              <a:rPr lang="ro-RO" sz="1800" i="1" dirty="0"/>
              <a:t>teachers’ skills to plan and do lessons in a STEAM vision, through a training course on this topic</a:t>
            </a:r>
          </a:p>
        </p:txBody>
      </p:sp>
      <p:sp>
        <p:nvSpPr>
          <p:cNvPr id="16" name="AutoShape 19"/>
          <p:cNvSpPr>
            <a:spLocks noChangeArrowheads="1"/>
          </p:cNvSpPr>
          <p:nvPr/>
        </p:nvSpPr>
        <p:spPr bwMode="gray">
          <a:xfrm>
            <a:off x="3562334" y="2396053"/>
            <a:ext cx="5105400" cy="948132"/>
          </a:xfrm>
          <a:prstGeom prst="roundRect">
            <a:avLst>
              <a:gd name="adj" fmla="val 10889"/>
            </a:avLst>
          </a:prstGeom>
          <a:gradFill rotWithShape="1">
            <a:gsLst>
              <a:gs pos="0">
                <a:srgbClr val="DDDDDD"/>
              </a:gs>
              <a:gs pos="50000">
                <a:srgbClr val="F3F3F3"/>
              </a:gs>
              <a:gs pos="100000">
                <a:srgbClr val="DDDDDD"/>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r">
              <a:spcBef>
                <a:spcPct val="50000"/>
              </a:spcBef>
              <a:defRPr/>
            </a:pPr>
            <a:endParaRPr lang="ro-RO"/>
          </a:p>
        </p:txBody>
      </p:sp>
      <p:sp>
        <p:nvSpPr>
          <p:cNvPr id="17" name="AutoShape 20"/>
          <p:cNvSpPr>
            <a:spLocks noChangeArrowheads="1"/>
          </p:cNvSpPr>
          <p:nvPr/>
        </p:nvSpPr>
        <p:spPr bwMode="gray">
          <a:xfrm>
            <a:off x="3651234" y="2597775"/>
            <a:ext cx="447675" cy="500063"/>
          </a:xfrm>
          <a:prstGeom prst="roundRect">
            <a:avLst>
              <a:gd name="adj" fmla="val 11921"/>
            </a:avLst>
          </a:prstGeom>
          <a:gradFill rotWithShape="1">
            <a:gsLst>
              <a:gs pos="0">
                <a:srgbClr val="FF6600"/>
              </a:gs>
              <a:gs pos="100000">
                <a:srgbClr val="B24700"/>
              </a:gs>
            </a:gsLst>
            <a:lin ang="5400000" scaled="1"/>
          </a:gradFill>
          <a:ln w="38100">
            <a:solidFill>
              <a:schemeClr val="bg1"/>
            </a:solidFill>
            <a:round/>
            <a:headEnd/>
            <a:tailEnd/>
          </a:ln>
        </p:spPr>
        <p:txBody>
          <a:bodyPr wrap="none" anchor="ctr"/>
          <a:lstStyle/>
          <a:p>
            <a:pPr algn="r">
              <a:spcBef>
                <a:spcPct val="50000"/>
              </a:spcBef>
            </a:pPr>
            <a:endParaRPr lang="ro-RO"/>
          </a:p>
        </p:txBody>
      </p:sp>
      <p:sp>
        <p:nvSpPr>
          <p:cNvPr id="18" name="Freeform 21"/>
          <p:cNvSpPr>
            <a:spLocks/>
          </p:cNvSpPr>
          <p:nvPr/>
        </p:nvSpPr>
        <p:spPr bwMode="gray">
          <a:xfrm>
            <a:off x="3671864" y="2616830"/>
            <a:ext cx="373062" cy="2222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F9999">
                  <a:gamma/>
                  <a:tint val="54510"/>
                  <a:invGamma/>
                </a:srgbClr>
              </a:gs>
              <a:gs pos="50000">
                <a:srgbClr val="FF9999">
                  <a:alpha val="0"/>
                </a:srgbClr>
              </a:gs>
              <a:gs pos="100000">
                <a:srgbClr val="FF9999">
                  <a:gamma/>
                  <a:tint val="54510"/>
                  <a:invGamma/>
                </a:srgbClr>
              </a:gs>
            </a:gsLst>
            <a:lin ang="2700000" scaled="1"/>
          </a:gradFill>
          <a:ln>
            <a:noFill/>
          </a:ln>
          <a:extLst/>
        </p:spPr>
        <p:txBody>
          <a:bodyPr/>
          <a:lstStyle/>
          <a:p>
            <a:pPr algn="r">
              <a:spcBef>
                <a:spcPct val="50000"/>
              </a:spcBef>
              <a:defRPr/>
            </a:pPr>
            <a:endParaRPr lang="ro-RO"/>
          </a:p>
        </p:txBody>
      </p:sp>
      <p:sp>
        <p:nvSpPr>
          <p:cNvPr id="19" name="AutoShape 24"/>
          <p:cNvSpPr>
            <a:spLocks noChangeArrowheads="1"/>
          </p:cNvSpPr>
          <p:nvPr/>
        </p:nvSpPr>
        <p:spPr bwMode="gray">
          <a:xfrm>
            <a:off x="3557555" y="3595925"/>
            <a:ext cx="5105400" cy="1516070"/>
          </a:xfrm>
          <a:prstGeom prst="roundRect">
            <a:avLst>
              <a:gd name="adj" fmla="val 10889"/>
            </a:avLst>
          </a:prstGeom>
          <a:gradFill rotWithShape="1">
            <a:gsLst>
              <a:gs pos="0">
                <a:srgbClr val="DDDDDD"/>
              </a:gs>
              <a:gs pos="50000">
                <a:srgbClr val="F3F3F3"/>
              </a:gs>
              <a:gs pos="100000">
                <a:srgbClr val="DDDDDD"/>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r">
              <a:spcBef>
                <a:spcPct val="50000"/>
              </a:spcBef>
              <a:defRPr/>
            </a:pPr>
            <a:endParaRPr lang="ro-RO"/>
          </a:p>
        </p:txBody>
      </p:sp>
      <p:sp>
        <p:nvSpPr>
          <p:cNvPr id="20" name="AutoShape 25"/>
          <p:cNvSpPr>
            <a:spLocks noChangeArrowheads="1"/>
          </p:cNvSpPr>
          <p:nvPr/>
        </p:nvSpPr>
        <p:spPr bwMode="gray">
          <a:xfrm>
            <a:off x="3621040" y="4055755"/>
            <a:ext cx="447675" cy="500063"/>
          </a:xfrm>
          <a:prstGeom prst="roundRect">
            <a:avLst>
              <a:gd name="adj" fmla="val 11921"/>
            </a:avLst>
          </a:prstGeom>
          <a:gradFill rotWithShape="1">
            <a:gsLst>
              <a:gs pos="0">
                <a:srgbClr val="FF00FF"/>
              </a:gs>
              <a:gs pos="100000">
                <a:srgbClr val="B200B2"/>
              </a:gs>
            </a:gsLst>
            <a:lin ang="5400000" scaled="1"/>
          </a:gradFill>
          <a:ln w="38100">
            <a:solidFill>
              <a:schemeClr val="bg1"/>
            </a:solidFill>
            <a:round/>
            <a:headEnd/>
            <a:tailEnd/>
          </a:ln>
        </p:spPr>
        <p:txBody>
          <a:bodyPr wrap="none" anchor="ctr"/>
          <a:lstStyle/>
          <a:p>
            <a:pPr algn="r">
              <a:spcBef>
                <a:spcPct val="50000"/>
              </a:spcBef>
            </a:pPr>
            <a:endParaRPr lang="ro-RO"/>
          </a:p>
        </p:txBody>
      </p:sp>
      <p:sp>
        <p:nvSpPr>
          <p:cNvPr id="21" name="Freeform 26"/>
          <p:cNvSpPr>
            <a:spLocks/>
          </p:cNvSpPr>
          <p:nvPr/>
        </p:nvSpPr>
        <p:spPr bwMode="gray">
          <a:xfrm>
            <a:off x="3641671" y="4074816"/>
            <a:ext cx="373062" cy="2222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FCCFF">
                  <a:gamma/>
                  <a:tint val="54510"/>
                  <a:invGamma/>
                </a:srgbClr>
              </a:gs>
              <a:gs pos="50000">
                <a:srgbClr val="FFCCFF">
                  <a:alpha val="0"/>
                </a:srgbClr>
              </a:gs>
              <a:gs pos="100000">
                <a:srgbClr val="FFCCFF">
                  <a:gamma/>
                  <a:tint val="54510"/>
                  <a:invGamma/>
                </a:srgbClr>
              </a:gs>
            </a:gsLst>
            <a:lin ang="2700000" scaled="1"/>
          </a:gradFill>
          <a:ln>
            <a:noFill/>
          </a:ln>
          <a:extLst/>
        </p:spPr>
        <p:txBody>
          <a:bodyPr/>
          <a:lstStyle/>
          <a:p>
            <a:pPr algn="r">
              <a:spcBef>
                <a:spcPct val="50000"/>
              </a:spcBef>
              <a:defRPr/>
            </a:pPr>
            <a:endParaRPr lang="ro-RO"/>
          </a:p>
        </p:txBody>
      </p:sp>
      <p:sp>
        <p:nvSpPr>
          <p:cNvPr id="22" name="AutoShape 30"/>
          <p:cNvSpPr>
            <a:spLocks noChangeArrowheads="1"/>
          </p:cNvSpPr>
          <p:nvPr/>
        </p:nvSpPr>
        <p:spPr bwMode="gray">
          <a:xfrm>
            <a:off x="3582981" y="5414582"/>
            <a:ext cx="447675" cy="500063"/>
          </a:xfrm>
          <a:prstGeom prst="roundRect">
            <a:avLst>
              <a:gd name="adj" fmla="val 11921"/>
            </a:avLst>
          </a:prstGeom>
          <a:gradFill rotWithShape="1">
            <a:gsLst>
              <a:gs pos="0">
                <a:srgbClr val="9999FF"/>
              </a:gs>
              <a:gs pos="100000">
                <a:srgbClr val="6B6BB2"/>
              </a:gs>
            </a:gsLst>
            <a:lin ang="5400000" scaled="1"/>
          </a:gradFill>
          <a:ln w="38100">
            <a:solidFill>
              <a:schemeClr val="bg1"/>
            </a:solidFill>
            <a:round/>
            <a:headEnd/>
            <a:tailEnd/>
          </a:ln>
        </p:spPr>
        <p:txBody>
          <a:bodyPr wrap="none" anchor="ctr"/>
          <a:lstStyle/>
          <a:p>
            <a:pPr algn="r">
              <a:spcBef>
                <a:spcPct val="50000"/>
              </a:spcBef>
            </a:pPr>
            <a:endParaRPr lang="ro-RO"/>
          </a:p>
        </p:txBody>
      </p:sp>
      <p:sp>
        <p:nvSpPr>
          <p:cNvPr id="23" name="Freeform 31"/>
          <p:cNvSpPr>
            <a:spLocks/>
          </p:cNvSpPr>
          <p:nvPr/>
        </p:nvSpPr>
        <p:spPr bwMode="gray">
          <a:xfrm>
            <a:off x="3603612" y="5433648"/>
            <a:ext cx="373062" cy="2222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C99FF">
                  <a:gamma/>
                  <a:tint val="54510"/>
                  <a:invGamma/>
                </a:srgbClr>
              </a:gs>
              <a:gs pos="50000">
                <a:srgbClr val="CC99FF">
                  <a:alpha val="0"/>
                </a:srgbClr>
              </a:gs>
              <a:gs pos="100000">
                <a:srgbClr val="CC99FF">
                  <a:gamma/>
                  <a:tint val="54510"/>
                  <a:invGamma/>
                </a:srgbClr>
              </a:gs>
            </a:gsLst>
            <a:lin ang="2700000" scaled="1"/>
          </a:gradFill>
          <a:ln>
            <a:noFill/>
          </a:ln>
          <a:extLst/>
        </p:spPr>
        <p:txBody>
          <a:bodyPr/>
          <a:lstStyle/>
          <a:p>
            <a:pPr algn="r">
              <a:spcBef>
                <a:spcPct val="50000"/>
              </a:spcBef>
              <a:defRPr/>
            </a:pPr>
            <a:endParaRPr lang="ro-RO"/>
          </a:p>
        </p:txBody>
      </p:sp>
      <p:sp>
        <p:nvSpPr>
          <p:cNvPr id="25" name="Text Box 28"/>
          <p:cNvSpPr txBox="1">
            <a:spLocks noChangeArrowheads="1"/>
          </p:cNvSpPr>
          <p:nvPr/>
        </p:nvSpPr>
        <p:spPr bwMode="gray">
          <a:xfrm>
            <a:off x="4276693" y="3611008"/>
            <a:ext cx="43545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400">
                <a:solidFill>
                  <a:srgbClr val="006666"/>
                </a:solidFill>
                <a:latin typeface="Arial" charset="0"/>
              </a:defRPr>
            </a:lvl1pPr>
            <a:lvl2pPr marL="742950" indent="-285750" eaLnBrk="0" hangingPunct="0">
              <a:defRPr sz="1400">
                <a:solidFill>
                  <a:srgbClr val="006666"/>
                </a:solidFill>
                <a:latin typeface="Arial" charset="0"/>
              </a:defRPr>
            </a:lvl2pPr>
            <a:lvl3pPr marL="1143000" indent="-228600" eaLnBrk="0" hangingPunct="0">
              <a:defRPr sz="1400">
                <a:solidFill>
                  <a:srgbClr val="006666"/>
                </a:solidFill>
                <a:latin typeface="Arial" charset="0"/>
              </a:defRPr>
            </a:lvl3pPr>
            <a:lvl4pPr marL="1600200" indent="-228600" eaLnBrk="0" hangingPunct="0">
              <a:defRPr sz="1400">
                <a:solidFill>
                  <a:srgbClr val="006666"/>
                </a:solidFill>
                <a:latin typeface="Arial" charset="0"/>
              </a:defRPr>
            </a:lvl4pPr>
            <a:lvl5pPr marL="2057400" indent="-228600" eaLnBrk="0" hangingPunct="0">
              <a:defRPr sz="1400">
                <a:solidFill>
                  <a:srgbClr val="006666"/>
                </a:solidFill>
                <a:latin typeface="Arial" charset="0"/>
              </a:defRPr>
            </a:lvl5pPr>
            <a:lvl6pPr marL="2514600" indent="-228600" eaLnBrk="0" fontAlgn="base" hangingPunct="0">
              <a:spcBef>
                <a:spcPct val="0"/>
              </a:spcBef>
              <a:spcAft>
                <a:spcPct val="0"/>
              </a:spcAft>
              <a:defRPr sz="1400">
                <a:solidFill>
                  <a:srgbClr val="006666"/>
                </a:solidFill>
                <a:latin typeface="Arial" charset="0"/>
              </a:defRPr>
            </a:lvl6pPr>
            <a:lvl7pPr marL="2971800" indent="-228600" eaLnBrk="0" fontAlgn="base" hangingPunct="0">
              <a:spcBef>
                <a:spcPct val="0"/>
              </a:spcBef>
              <a:spcAft>
                <a:spcPct val="0"/>
              </a:spcAft>
              <a:defRPr sz="1400">
                <a:solidFill>
                  <a:srgbClr val="006666"/>
                </a:solidFill>
                <a:latin typeface="Arial" charset="0"/>
              </a:defRPr>
            </a:lvl7pPr>
            <a:lvl8pPr marL="3429000" indent="-228600" eaLnBrk="0" fontAlgn="base" hangingPunct="0">
              <a:spcBef>
                <a:spcPct val="0"/>
              </a:spcBef>
              <a:spcAft>
                <a:spcPct val="0"/>
              </a:spcAft>
              <a:defRPr sz="1400">
                <a:solidFill>
                  <a:srgbClr val="006666"/>
                </a:solidFill>
                <a:latin typeface="Arial" charset="0"/>
              </a:defRPr>
            </a:lvl8pPr>
            <a:lvl9pPr marL="3886200" indent="-228600" eaLnBrk="0" fontAlgn="base" hangingPunct="0">
              <a:spcBef>
                <a:spcPct val="0"/>
              </a:spcBef>
              <a:spcAft>
                <a:spcPct val="0"/>
              </a:spcAft>
              <a:defRPr sz="1400">
                <a:solidFill>
                  <a:srgbClr val="006666"/>
                </a:solidFill>
                <a:latin typeface="Arial" charset="0"/>
              </a:defRPr>
            </a:lvl9pPr>
          </a:lstStyle>
          <a:p>
            <a:r>
              <a:rPr lang="en-US" sz="1800" i="1" dirty="0"/>
              <a:t>create the framework of developing essential skills for pupils, using STEAM as a pathway, through lessons delivered in the schools by teachers from the partner schools </a:t>
            </a:r>
            <a:endParaRPr lang="ro-RO" sz="1800" dirty="0"/>
          </a:p>
        </p:txBody>
      </p:sp>
      <p:sp>
        <p:nvSpPr>
          <p:cNvPr id="26" name="Text Box 41"/>
          <p:cNvSpPr txBox="1">
            <a:spLocks noChangeArrowheads="1"/>
          </p:cNvSpPr>
          <p:nvPr/>
        </p:nvSpPr>
        <p:spPr bwMode="gray">
          <a:xfrm>
            <a:off x="4281471" y="2413516"/>
            <a:ext cx="4354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400">
                <a:solidFill>
                  <a:srgbClr val="006666"/>
                </a:solidFill>
                <a:latin typeface="Arial" charset="0"/>
              </a:defRPr>
            </a:lvl1pPr>
            <a:lvl2pPr marL="742950" indent="-285750" eaLnBrk="0" hangingPunct="0">
              <a:defRPr sz="1400">
                <a:solidFill>
                  <a:srgbClr val="006666"/>
                </a:solidFill>
                <a:latin typeface="Arial" charset="0"/>
              </a:defRPr>
            </a:lvl2pPr>
            <a:lvl3pPr marL="1143000" indent="-228600" eaLnBrk="0" hangingPunct="0">
              <a:defRPr sz="1400">
                <a:solidFill>
                  <a:srgbClr val="006666"/>
                </a:solidFill>
                <a:latin typeface="Arial" charset="0"/>
              </a:defRPr>
            </a:lvl3pPr>
            <a:lvl4pPr marL="1600200" indent="-228600" eaLnBrk="0" hangingPunct="0">
              <a:defRPr sz="1400">
                <a:solidFill>
                  <a:srgbClr val="006666"/>
                </a:solidFill>
                <a:latin typeface="Arial" charset="0"/>
              </a:defRPr>
            </a:lvl4pPr>
            <a:lvl5pPr marL="2057400" indent="-228600" eaLnBrk="0" hangingPunct="0">
              <a:defRPr sz="1400">
                <a:solidFill>
                  <a:srgbClr val="006666"/>
                </a:solidFill>
                <a:latin typeface="Arial" charset="0"/>
              </a:defRPr>
            </a:lvl5pPr>
            <a:lvl6pPr marL="2514600" indent="-228600" eaLnBrk="0" fontAlgn="base" hangingPunct="0">
              <a:spcBef>
                <a:spcPct val="0"/>
              </a:spcBef>
              <a:spcAft>
                <a:spcPct val="0"/>
              </a:spcAft>
              <a:defRPr sz="1400">
                <a:solidFill>
                  <a:srgbClr val="006666"/>
                </a:solidFill>
                <a:latin typeface="Arial" charset="0"/>
              </a:defRPr>
            </a:lvl6pPr>
            <a:lvl7pPr marL="2971800" indent="-228600" eaLnBrk="0" fontAlgn="base" hangingPunct="0">
              <a:spcBef>
                <a:spcPct val="0"/>
              </a:spcBef>
              <a:spcAft>
                <a:spcPct val="0"/>
              </a:spcAft>
              <a:defRPr sz="1400">
                <a:solidFill>
                  <a:srgbClr val="006666"/>
                </a:solidFill>
                <a:latin typeface="Arial" charset="0"/>
              </a:defRPr>
            </a:lvl7pPr>
            <a:lvl8pPr marL="3429000" indent="-228600" eaLnBrk="0" fontAlgn="base" hangingPunct="0">
              <a:spcBef>
                <a:spcPct val="0"/>
              </a:spcBef>
              <a:spcAft>
                <a:spcPct val="0"/>
              </a:spcAft>
              <a:defRPr sz="1400">
                <a:solidFill>
                  <a:srgbClr val="006666"/>
                </a:solidFill>
                <a:latin typeface="Arial" charset="0"/>
              </a:defRPr>
            </a:lvl8pPr>
            <a:lvl9pPr marL="3886200" indent="-228600" eaLnBrk="0" fontAlgn="base" hangingPunct="0">
              <a:spcBef>
                <a:spcPct val="0"/>
              </a:spcBef>
              <a:spcAft>
                <a:spcPct val="0"/>
              </a:spcAft>
              <a:defRPr sz="1400">
                <a:solidFill>
                  <a:srgbClr val="006666"/>
                </a:solidFill>
                <a:latin typeface="Arial" charset="0"/>
              </a:defRPr>
            </a:lvl9pPr>
          </a:lstStyle>
          <a:p>
            <a:r>
              <a:rPr lang="en-US" sz="1800" i="1" dirty="0"/>
              <a:t>applying the STEAM approach, by the teachers, in lessons designed by themselves and by the partners</a:t>
            </a:r>
            <a:endParaRPr lang="ro-RO" sz="1800" dirty="0"/>
          </a:p>
        </p:txBody>
      </p:sp>
      <p:sp>
        <p:nvSpPr>
          <p:cNvPr id="27" name="Text Box 43"/>
          <p:cNvSpPr txBox="1">
            <a:spLocks noChangeArrowheads="1"/>
          </p:cNvSpPr>
          <p:nvPr/>
        </p:nvSpPr>
        <p:spPr bwMode="gray">
          <a:xfrm>
            <a:off x="4192581" y="5414582"/>
            <a:ext cx="4419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400">
                <a:solidFill>
                  <a:srgbClr val="006666"/>
                </a:solidFill>
                <a:latin typeface="Arial" charset="0"/>
              </a:defRPr>
            </a:lvl1pPr>
            <a:lvl2pPr marL="742950" indent="-285750" eaLnBrk="0" hangingPunct="0">
              <a:defRPr sz="1400">
                <a:solidFill>
                  <a:srgbClr val="006666"/>
                </a:solidFill>
                <a:latin typeface="Arial" charset="0"/>
              </a:defRPr>
            </a:lvl2pPr>
            <a:lvl3pPr marL="1143000" indent="-228600" eaLnBrk="0" hangingPunct="0">
              <a:defRPr sz="1400">
                <a:solidFill>
                  <a:srgbClr val="006666"/>
                </a:solidFill>
                <a:latin typeface="Arial" charset="0"/>
              </a:defRPr>
            </a:lvl3pPr>
            <a:lvl4pPr marL="1600200" indent="-228600" eaLnBrk="0" hangingPunct="0">
              <a:defRPr sz="1400">
                <a:solidFill>
                  <a:srgbClr val="006666"/>
                </a:solidFill>
                <a:latin typeface="Arial" charset="0"/>
              </a:defRPr>
            </a:lvl4pPr>
            <a:lvl5pPr marL="2057400" indent="-228600" eaLnBrk="0" hangingPunct="0">
              <a:defRPr sz="1400">
                <a:solidFill>
                  <a:srgbClr val="006666"/>
                </a:solidFill>
                <a:latin typeface="Arial" charset="0"/>
              </a:defRPr>
            </a:lvl5pPr>
            <a:lvl6pPr marL="2514600" indent="-228600" eaLnBrk="0" fontAlgn="base" hangingPunct="0">
              <a:spcBef>
                <a:spcPct val="0"/>
              </a:spcBef>
              <a:spcAft>
                <a:spcPct val="0"/>
              </a:spcAft>
              <a:defRPr sz="1400">
                <a:solidFill>
                  <a:srgbClr val="006666"/>
                </a:solidFill>
                <a:latin typeface="Arial" charset="0"/>
              </a:defRPr>
            </a:lvl6pPr>
            <a:lvl7pPr marL="2971800" indent="-228600" eaLnBrk="0" fontAlgn="base" hangingPunct="0">
              <a:spcBef>
                <a:spcPct val="0"/>
              </a:spcBef>
              <a:spcAft>
                <a:spcPct val="0"/>
              </a:spcAft>
              <a:defRPr sz="1400">
                <a:solidFill>
                  <a:srgbClr val="006666"/>
                </a:solidFill>
                <a:latin typeface="Arial" charset="0"/>
              </a:defRPr>
            </a:lvl7pPr>
            <a:lvl8pPr marL="3429000" indent="-228600" eaLnBrk="0" fontAlgn="base" hangingPunct="0">
              <a:spcBef>
                <a:spcPct val="0"/>
              </a:spcBef>
              <a:spcAft>
                <a:spcPct val="0"/>
              </a:spcAft>
              <a:defRPr sz="1400">
                <a:solidFill>
                  <a:srgbClr val="006666"/>
                </a:solidFill>
                <a:latin typeface="Arial" charset="0"/>
              </a:defRPr>
            </a:lvl8pPr>
            <a:lvl9pPr marL="3886200" indent="-228600" eaLnBrk="0" fontAlgn="base" hangingPunct="0">
              <a:spcBef>
                <a:spcPct val="0"/>
              </a:spcBef>
              <a:spcAft>
                <a:spcPct val="0"/>
              </a:spcAft>
              <a:defRPr sz="1400">
                <a:solidFill>
                  <a:srgbClr val="006666"/>
                </a:solidFill>
                <a:latin typeface="Arial" charset="0"/>
              </a:defRPr>
            </a:lvl9pPr>
          </a:lstStyle>
          <a:p>
            <a:r>
              <a:rPr lang="en-US" sz="1800" i="1" dirty="0"/>
              <a:t>develop a collection of ready-to-use STEAM professional development materials for teachers (lesson plans, games), uploaded on an on-line platform.</a:t>
            </a:r>
            <a:endParaRPr lang="ro-RO" sz="1800" i="1" dirty="0"/>
          </a:p>
        </p:txBody>
      </p:sp>
      <p:sp>
        <p:nvSpPr>
          <p:cNvPr id="30" name="TextBox 29"/>
          <p:cNvSpPr txBox="1"/>
          <p:nvPr/>
        </p:nvSpPr>
        <p:spPr>
          <a:xfrm>
            <a:off x="3562341" y="1373040"/>
            <a:ext cx="482600" cy="369332"/>
          </a:xfrm>
          <a:prstGeom prst="rect">
            <a:avLst/>
          </a:prstGeom>
          <a:noFill/>
        </p:spPr>
        <p:txBody>
          <a:bodyPr wrap="square" rtlCol="0">
            <a:spAutoFit/>
          </a:bodyPr>
          <a:lstStyle/>
          <a:p>
            <a:r>
              <a:rPr lang="ro-RO" dirty="0" smtClean="0">
                <a:solidFill>
                  <a:schemeClr val="bg1"/>
                </a:solidFill>
              </a:rPr>
              <a:t>O1</a:t>
            </a:r>
            <a:endParaRPr lang="ro-RO" dirty="0"/>
          </a:p>
        </p:txBody>
      </p:sp>
      <p:sp>
        <p:nvSpPr>
          <p:cNvPr id="33" name="TextBox 32"/>
          <p:cNvSpPr txBox="1"/>
          <p:nvPr/>
        </p:nvSpPr>
        <p:spPr>
          <a:xfrm>
            <a:off x="3678221" y="2626222"/>
            <a:ext cx="482600" cy="369332"/>
          </a:xfrm>
          <a:prstGeom prst="rect">
            <a:avLst/>
          </a:prstGeom>
          <a:noFill/>
        </p:spPr>
        <p:txBody>
          <a:bodyPr wrap="square" rtlCol="0">
            <a:spAutoFit/>
          </a:bodyPr>
          <a:lstStyle/>
          <a:p>
            <a:r>
              <a:rPr lang="ro-RO" dirty="0" smtClean="0">
                <a:solidFill>
                  <a:schemeClr val="bg1"/>
                </a:solidFill>
              </a:rPr>
              <a:t>O</a:t>
            </a:r>
            <a:r>
              <a:rPr lang="en-US" dirty="0" smtClean="0">
                <a:solidFill>
                  <a:schemeClr val="bg1"/>
                </a:solidFill>
              </a:rPr>
              <a:t>2</a:t>
            </a:r>
            <a:endParaRPr lang="ro-RO" dirty="0"/>
          </a:p>
        </p:txBody>
      </p:sp>
      <p:sp>
        <p:nvSpPr>
          <p:cNvPr id="34" name="TextBox 33"/>
          <p:cNvSpPr txBox="1"/>
          <p:nvPr/>
        </p:nvSpPr>
        <p:spPr>
          <a:xfrm>
            <a:off x="3594063" y="4118839"/>
            <a:ext cx="482600" cy="369332"/>
          </a:xfrm>
          <a:prstGeom prst="rect">
            <a:avLst/>
          </a:prstGeom>
          <a:noFill/>
        </p:spPr>
        <p:txBody>
          <a:bodyPr wrap="square" rtlCol="0">
            <a:spAutoFit/>
          </a:bodyPr>
          <a:lstStyle/>
          <a:p>
            <a:r>
              <a:rPr lang="ro-RO" dirty="0" smtClean="0">
                <a:solidFill>
                  <a:schemeClr val="bg1"/>
                </a:solidFill>
              </a:rPr>
              <a:t>O</a:t>
            </a:r>
            <a:r>
              <a:rPr lang="en-US" dirty="0" smtClean="0">
                <a:solidFill>
                  <a:schemeClr val="bg1"/>
                </a:solidFill>
              </a:rPr>
              <a:t>3</a:t>
            </a:r>
            <a:endParaRPr lang="ro-RO" dirty="0"/>
          </a:p>
        </p:txBody>
      </p:sp>
      <p:sp>
        <p:nvSpPr>
          <p:cNvPr id="35" name="TextBox 34"/>
          <p:cNvSpPr txBox="1"/>
          <p:nvPr/>
        </p:nvSpPr>
        <p:spPr>
          <a:xfrm>
            <a:off x="3565518" y="5487091"/>
            <a:ext cx="482600" cy="369332"/>
          </a:xfrm>
          <a:prstGeom prst="rect">
            <a:avLst/>
          </a:prstGeom>
          <a:noFill/>
        </p:spPr>
        <p:txBody>
          <a:bodyPr wrap="square" rtlCol="0">
            <a:spAutoFit/>
          </a:bodyPr>
          <a:lstStyle/>
          <a:p>
            <a:r>
              <a:rPr lang="ro-RO" dirty="0" smtClean="0">
                <a:solidFill>
                  <a:schemeClr val="bg1"/>
                </a:solidFill>
              </a:rPr>
              <a:t>O</a:t>
            </a:r>
            <a:r>
              <a:rPr lang="en-US" dirty="0" smtClean="0">
                <a:solidFill>
                  <a:schemeClr val="bg1"/>
                </a:solidFill>
              </a:rPr>
              <a:t>4</a:t>
            </a:r>
            <a:endParaRPr lang="ro-RO" dirty="0"/>
          </a:p>
        </p:txBody>
      </p:sp>
      <p:sp>
        <p:nvSpPr>
          <p:cNvPr id="36" name="TextBox 35"/>
          <p:cNvSpPr txBox="1"/>
          <p:nvPr/>
        </p:nvSpPr>
        <p:spPr>
          <a:xfrm>
            <a:off x="774700" y="2286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Tree>
    <p:extLst>
      <p:ext uri="{BB962C8B-B14F-4D97-AF65-F5344CB8AC3E}">
        <p14:creationId xmlns:p14="http://schemas.microsoft.com/office/powerpoint/2010/main" val="2088991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4" name="TextBox 3"/>
          <p:cNvSpPr txBox="1"/>
          <p:nvPr/>
        </p:nvSpPr>
        <p:spPr>
          <a:xfrm>
            <a:off x="914400" y="1295400"/>
            <a:ext cx="7315200" cy="4893647"/>
          </a:xfrm>
          <a:prstGeom prst="rect">
            <a:avLst/>
          </a:prstGeom>
          <a:noFill/>
        </p:spPr>
        <p:txBody>
          <a:bodyPr wrap="square" rtlCol="0">
            <a:spAutoFit/>
          </a:bodyPr>
          <a:lstStyle/>
          <a:p>
            <a:pPr algn="just"/>
            <a:r>
              <a:rPr lang="ro-RO" sz="2400" dirty="0"/>
              <a:t>The project is a way to apply some teaching/learning methods from a country to another, adapting them accordingly. It </a:t>
            </a:r>
            <a:r>
              <a:rPr lang="ro-RO" sz="2400" dirty="0" smtClean="0"/>
              <a:t>becomes </a:t>
            </a:r>
            <a:r>
              <a:rPr lang="ro-RO" sz="2400" dirty="0"/>
              <a:t>a way to experience </a:t>
            </a:r>
            <a:r>
              <a:rPr lang="en-US" sz="2400" dirty="0" smtClean="0"/>
              <a:t>teaching</a:t>
            </a:r>
            <a:r>
              <a:rPr lang="ro-RO" sz="2400" dirty="0" smtClean="0"/>
              <a:t> </a:t>
            </a:r>
            <a:r>
              <a:rPr lang="ro-RO" sz="2400" dirty="0"/>
              <a:t>methods with different pupils, school </a:t>
            </a:r>
            <a:r>
              <a:rPr lang="ro-RO" sz="2400" dirty="0" smtClean="0"/>
              <a:t>environment</a:t>
            </a:r>
            <a:r>
              <a:rPr lang="en-US" sz="2400" dirty="0" smtClean="0"/>
              <a:t>s</a:t>
            </a:r>
            <a:r>
              <a:rPr lang="ro-RO" sz="2400" dirty="0" smtClean="0"/>
              <a:t>, </a:t>
            </a:r>
            <a:r>
              <a:rPr lang="ro-RO" sz="2400" dirty="0"/>
              <a:t>teaching materials, also a framework to develop pupils’ essential life skills using partner schools’ lesson ideas</a:t>
            </a:r>
            <a:r>
              <a:rPr lang="ro-RO" sz="2400" dirty="0" smtClean="0"/>
              <a:t>.</a:t>
            </a:r>
            <a:endParaRPr lang="en-US" sz="2400" dirty="0" smtClean="0"/>
          </a:p>
          <a:p>
            <a:pPr algn="just"/>
            <a:endParaRPr lang="ro-RO" sz="2400" dirty="0"/>
          </a:p>
          <a:p>
            <a:pPr algn="just"/>
            <a:r>
              <a:rPr lang="ro-RO" sz="2400" b="1" dirty="0">
                <a:solidFill>
                  <a:srgbClr val="C00000"/>
                </a:solidFill>
              </a:rPr>
              <a:t>Target group: </a:t>
            </a:r>
            <a:r>
              <a:rPr lang="ro-RO" sz="2400" dirty="0"/>
              <a:t>pupils 6-14 years old, primary &amp; elementary teachers from partner schools, parents.</a:t>
            </a:r>
          </a:p>
          <a:p>
            <a:pPr algn="just"/>
            <a:endParaRPr lang="en-US" sz="2400" dirty="0" smtClean="0"/>
          </a:p>
          <a:p>
            <a:pPr algn="just"/>
            <a:r>
              <a:rPr lang="ro-RO" sz="2400" b="1" dirty="0" smtClean="0">
                <a:solidFill>
                  <a:srgbClr val="C00000"/>
                </a:solidFill>
              </a:rPr>
              <a:t>Additional</a:t>
            </a:r>
            <a:r>
              <a:rPr lang="ro-RO" sz="2400" b="1" dirty="0">
                <a:solidFill>
                  <a:srgbClr val="C00000"/>
                </a:solidFill>
              </a:rPr>
              <a:t>: </a:t>
            </a:r>
            <a:r>
              <a:rPr lang="ro-RO" sz="2400" dirty="0"/>
              <a:t>teachers’ training centers, NGOs.</a:t>
            </a:r>
          </a:p>
          <a:p>
            <a:pPr algn="just"/>
            <a:endParaRPr lang="ro-RO" sz="2400" dirty="0"/>
          </a:p>
        </p:txBody>
      </p:sp>
    </p:spTree>
    <p:extLst>
      <p:ext uri="{BB962C8B-B14F-4D97-AF65-F5344CB8AC3E}">
        <p14:creationId xmlns:p14="http://schemas.microsoft.com/office/powerpoint/2010/main" val="2411781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4" name="TextBox 3"/>
          <p:cNvSpPr txBox="1"/>
          <p:nvPr/>
        </p:nvSpPr>
        <p:spPr>
          <a:xfrm>
            <a:off x="685800" y="1065431"/>
            <a:ext cx="8153400" cy="5909310"/>
          </a:xfrm>
          <a:prstGeom prst="rect">
            <a:avLst/>
          </a:prstGeom>
          <a:noFill/>
        </p:spPr>
        <p:txBody>
          <a:bodyPr wrap="square" rtlCol="0">
            <a:spAutoFit/>
          </a:bodyPr>
          <a:lstStyle/>
          <a:p>
            <a:r>
              <a:rPr lang="ro-RO" sz="2400" dirty="0"/>
              <a:t>The nowadays researches among the partner institutions of this project emphasize that </a:t>
            </a:r>
            <a:r>
              <a:rPr lang="ro-RO" sz="2400" dirty="0" smtClean="0"/>
              <a:t>the</a:t>
            </a:r>
            <a:r>
              <a:rPr lang="en-US" sz="2400" dirty="0" smtClean="0"/>
              <a:t> </a:t>
            </a:r>
            <a:r>
              <a:rPr lang="ro-RO" sz="2400" dirty="0" smtClean="0"/>
              <a:t>curriculum </a:t>
            </a:r>
            <a:r>
              <a:rPr lang="ro-RO" sz="2400" dirty="0"/>
              <a:t>in their education system contains separate school subjects, such as Maths, History, languages, Technology a.s.o, delivered in specific and clearly defined classes, by teachers of these disciplines, sometimes not having a balance between them. </a:t>
            </a:r>
            <a:endParaRPr lang="en-US" sz="2400" dirty="0" smtClean="0"/>
          </a:p>
          <a:p>
            <a:r>
              <a:rPr lang="ro-RO" sz="2400" dirty="0" smtClean="0"/>
              <a:t>On </a:t>
            </a:r>
            <a:r>
              <a:rPr lang="ro-RO" sz="2400" dirty="0"/>
              <a:t>the other hand, some of the schools, among them the Bulgarian, Greek and Romanian ones, teach such subjects in a too theoretical way, sometimes with no relationship with the real life.</a:t>
            </a:r>
          </a:p>
          <a:p>
            <a:r>
              <a:rPr lang="ro-RO" sz="2400" dirty="0"/>
              <a:t>Teachers should be that support for pupils, which conducts them to their own learning process.</a:t>
            </a:r>
          </a:p>
          <a:p>
            <a:r>
              <a:rPr lang="ro-RO" sz="2400" dirty="0"/>
              <a:t>For this reason, by the end of the project, the following </a:t>
            </a:r>
            <a:r>
              <a:rPr lang="ro-RO" sz="2400" b="1" dirty="0">
                <a:solidFill>
                  <a:srgbClr val="C00000"/>
                </a:solidFill>
              </a:rPr>
              <a:t>results </a:t>
            </a:r>
            <a:r>
              <a:rPr lang="ro-RO" sz="2400" dirty="0"/>
              <a:t>are expected:</a:t>
            </a:r>
          </a:p>
          <a:p>
            <a:endParaRPr lang="ro-RO" dirty="0"/>
          </a:p>
        </p:txBody>
      </p:sp>
    </p:spTree>
    <p:extLst>
      <p:ext uri="{BB962C8B-B14F-4D97-AF65-F5344CB8AC3E}">
        <p14:creationId xmlns:p14="http://schemas.microsoft.com/office/powerpoint/2010/main" val="1605737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366684" cy="646331"/>
          </a:xfrm>
          <a:prstGeom prst="rect">
            <a:avLst/>
          </a:prstGeom>
          <a:noFill/>
        </p:spPr>
        <p:txBody>
          <a:bodyPr wrap="square" rtlCol="0">
            <a:spAutoFit/>
          </a:bodyPr>
          <a:lstStyle/>
          <a:p>
            <a:pPr algn="ctr"/>
            <a:r>
              <a:rPr lang="en-US" sz="3600" dirty="0" smtClean="0">
                <a:solidFill>
                  <a:srgbClr val="C00000"/>
                </a:solidFill>
                <a:latin typeface="Algerian" pitchFamily="82" charset="0"/>
              </a:rPr>
              <a:t>Steam by steam:</a:t>
            </a:r>
            <a:endParaRPr lang="ro-RO" sz="3600" dirty="0">
              <a:solidFill>
                <a:srgbClr val="C00000"/>
              </a:solidFill>
              <a:latin typeface="Algerian" pitchFamily="82" charset="0"/>
            </a:endParaRPr>
          </a:p>
        </p:txBody>
      </p:sp>
      <p:sp>
        <p:nvSpPr>
          <p:cNvPr id="2" name="TextBox 1"/>
          <p:cNvSpPr txBox="1"/>
          <p:nvPr/>
        </p:nvSpPr>
        <p:spPr>
          <a:xfrm>
            <a:off x="914400" y="1371600"/>
            <a:ext cx="8001000" cy="4431983"/>
          </a:xfrm>
          <a:prstGeom prst="rect">
            <a:avLst/>
          </a:prstGeom>
          <a:noFill/>
        </p:spPr>
        <p:txBody>
          <a:bodyPr wrap="square" rtlCol="0">
            <a:spAutoFit/>
          </a:bodyPr>
          <a:lstStyle/>
          <a:p>
            <a:pPr marL="457200" indent="-457200">
              <a:buAutoNum type="alphaLcParenR"/>
            </a:pPr>
            <a:r>
              <a:rPr lang="ro-RO" sz="2400" b="1" dirty="0" smtClean="0">
                <a:solidFill>
                  <a:srgbClr val="C00000"/>
                </a:solidFill>
              </a:rPr>
              <a:t>pupils:</a:t>
            </a:r>
            <a:endParaRPr lang="en-US" sz="2400" b="1" dirty="0" smtClean="0">
              <a:solidFill>
                <a:srgbClr val="C00000"/>
              </a:solidFill>
            </a:endParaRPr>
          </a:p>
          <a:p>
            <a:endParaRPr lang="ro-RO" sz="2400" dirty="0"/>
          </a:p>
          <a:p>
            <a:r>
              <a:rPr lang="en-US" sz="2400" dirty="0" smtClean="0"/>
              <a:t>- </a:t>
            </a:r>
            <a:r>
              <a:rPr lang="ro-RO" sz="2400" dirty="0" smtClean="0"/>
              <a:t>40</a:t>
            </a:r>
            <a:r>
              <a:rPr lang="ro-RO" sz="2400" dirty="0"/>
              <a:t>% kids from the partner schools become more motivated in learning, and this will be visible in their results, both in school and extracurricular activities</a:t>
            </a:r>
            <a:r>
              <a:rPr lang="ro-RO" sz="2400" dirty="0" smtClean="0"/>
              <a:t>.</a:t>
            </a:r>
            <a:endParaRPr lang="ro-RO" sz="2400" dirty="0"/>
          </a:p>
          <a:p>
            <a:endParaRPr lang="en-US" sz="2400" dirty="0" smtClean="0"/>
          </a:p>
          <a:p>
            <a:r>
              <a:rPr lang="en-US" sz="2400" dirty="0" smtClean="0"/>
              <a:t>- </a:t>
            </a:r>
            <a:r>
              <a:rPr lang="ro-RO" sz="2400" dirty="0" smtClean="0"/>
              <a:t>40</a:t>
            </a:r>
            <a:r>
              <a:rPr lang="ro-RO" sz="2400" dirty="0"/>
              <a:t>% of them learn problem-solving skills to become better thinkers, within STEAM lessons. </a:t>
            </a:r>
            <a:endParaRPr lang="en-US" sz="2400" dirty="0" smtClean="0"/>
          </a:p>
          <a:p>
            <a:pPr marL="342900" indent="-342900">
              <a:buFontTx/>
              <a:buChar char="-"/>
            </a:pPr>
            <a:endParaRPr lang="en-US" sz="2400" dirty="0"/>
          </a:p>
          <a:p>
            <a:r>
              <a:rPr lang="ro-RO" sz="2400" dirty="0" smtClean="0"/>
              <a:t>This </a:t>
            </a:r>
            <a:r>
              <a:rPr lang="ro-RO" sz="2400" dirty="0"/>
              <a:t>makes them more prepared for job markets after graduation.</a:t>
            </a:r>
          </a:p>
          <a:p>
            <a:endParaRPr lang="ro-RO" dirty="0"/>
          </a:p>
        </p:txBody>
      </p:sp>
    </p:spTree>
    <p:extLst>
      <p:ext uri="{BB962C8B-B14F-4D97-AF65-F5344CB8AC3E}">
        <p14:creationId xmlns:p14="http://schemas.microsoft.com/office/powerpoint/2010/main" val="26086256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320</TotalTime>
  <Words>3535</Words>
  <Application>Microsoft Office PowerPoint</Application>
  <PresentationFormat>On-screen Show (4:3)</PresentationFormat>
  <Paragraphs>268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Slipstream</vt:lpstr>
      <vt:lpstr>Project meeting "TEAM in STEAM"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meeting "TEAM in STEAM"</dc:title>
  <dc:creator>home</dc:creator>
  <cp:lastModifiedBy>New</cp:lastModifiedBy>
  <cp:revision>27</cp:revision>
  <dcterms:created xsi:type="dcterms:W3CDTF">2006-08-16T00:00:00Z</dcterms:created>
  <dcterms:modified xsi:type="dcterms:W3CDTF">2021-02-13T14:39:09Z</dcterms:modified>
</cp:coreProperties>
</file>